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wdp" ContentType="image/vnd.ms-photo"/>
  <Default Extension="tiff" ContentType="image/tif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510" r:id="rId3"/>
    <p:sldId id="475" r:id="rId5"/>
    <p:sldId id="537" r:id="rId6"/>
    <p:sldId id="539" r:id="rId7"/>
    <p:sldId id="540" r:id="rId8"/>
    <p:sldId id="541" r:id="rId9"/>
    <p:sldId id="424" r:id="rId10"/>
    <p:sldId id="544" r:id="rId11"/>
    <p:sldId id="543" r:id="rId12"/>
    <p:sldId id="562" r:id="rId13"/>
    <p:sldId id="590" r:id="rId14"/>
    <p:sldId id="591" r:id="rId15"/>
    <p:sldId id="631" r:id="rId16"/>
    <p:sldId id="578" r:id="rId17"/>
    <p:sldId id="605" r:id="rId18"/>
    <p:sldId id="604" r:id="rId19"/>
    <p:sldId id="618" r:id="rId20"/>
    <p:sldId id="632" r:id="rId21"/>
    <p:sldId id="621" r:id="rId22"/>
    <p:sldId id="646" r:id="rId23"/>
    <p:sldId id="606" r:id="rId24"/>
    <p:sldId id="622" r:id="rId25"/>
    <p:sldId id="623" r:id="rId26"/>
    <p:sldId id="626" r:id="rId27"/>
    <p:sldId id="627" r:id="rId28"/>
    <p:sldId id="338" r:id="rId29"/>
    <p:sldId id="629" r:id="rId30"/>
    <p:sldId id="628" r:id="rId31"/>
  </p:sldIdLst>
  <p:sldSz cx="12192000" cy="6858000"/>
  <p:notesSz cx="6858000" cy="9144000"/>
  <p:custDataLst>
    <p:tags r:id="rId3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特别工作室" initials="特" lastIdx="0" clrIdx="0"/>
  <p:cmAuthor id="0" name="Windows 用户" initials="W用" lastIdx="0" clrIdx="0"/>
  <p:cmAuthor id="2" name="FtpDown" initials="F" lastIdx="0" clrIdx="0"/>
  <p:cmAuthor id="3" name="cb nm" initials="c" lastIdx="0" clrIdx="0"/>
  <p:cmAuthor id="4" name="新课标第一网" initials="新" lastIdx="0" clrIdx="0"/>
  <p:cmAuthor id="5" name="姜伟光" initials="姜" lastIdx="0" clrIdx="0"/>
  <p:cmAuthor id="6" name="lenovo" initials="l" lastIdx="0" clrIdx="2"/>
  <p:cmAuthor id="7" name="宋洁然" initials="宋" lastIdx="0" clrIdx="1"/>
  <p:cmAuthor id="8" name="ming qiu" initials="m" lastIdx="0" clrIdx="1"/>
  <p:cmAuthor id="9" name="dongyu" initials="d" lastIdx="0" clrIdx="8"/>
  <p:cmAuthor id="10" name="houyanan21" initials="h" lastIdx="0" clrIdx="9"/>
  <p:cmAuthor id="11" name="PC" initials="P" lastIdx="0"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219" autoAdjust="0"/>
    <p:restoredTop sz="94660"/>
  </p:normalViewPr>
  <p:slideViewPr>
    <p:cSldViewPr snapToGrid="0">
      <p:cViewPr>
        <p:scale>
          <a:sx n="75" d="100"/>
          <a:sy n="75" d="100"/>
        </p:scale>
        <p:origin x="750" y="98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176.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0A61892-422E-44C4-B49B-C6C52234378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3EBBF0-C7F0-4FE5-B222-7C8E99A8AB2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kern="100" dirty="0">
                <a:latin typeface="华文中宋" panose="02010600040101010101" charset="-122"/>
                <a:ea typeface="华文中宋" panose="02010600040101010101" charset="-122"/>
                <a:cs typeface="Times New Roman" panose="02020603050405020304" pitchFamily="18" charset="0"/>
                <a:sym typeface="+mn-ea"/>
              </a:rPr>
              <a:t>你知道</a:t>
            </a:r>
            <a:r>
              <a:rPr lang="zh-CN" altLang="en-US" b="1" dirty="0">
                <a:latin typeface="华文中宋" panose="02010600040101010101" charset="-122"/>
                <a:ea typeface="华文中宋" panose="02010600040101010101" charset="-122"/>
                <a:sym typeface="+mn-ea"/>
              </a:rPr>
              <a:t>我们国家是什么时候进入社会主义的？通过什么方式进入社会主义的？</a:t>
            </a:r>
            <a:endParaRPr lang="zh-CN" altLang="en-US">
              <a:latin typeface="华文中宋" panose="02010600040101010101" charset="-122"/>
              <a:ea typeface="华文中宋" panose="02010600040101010101"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a:t>
            </a:r>
            <a:r>
              <a:rPr lang="zh-CN" altLang="en-US" b="1">
                <a:latin typeface="华文中宋" panose="02010600040101010101" charset="-122"/>
                <a:ea typeface="华文中宋" panose="02010600040101010101" charset="-122"/>
                <a:cs typeface="华文中宋" panose="02010600040101010101" charset="-122"/>
                <a:sym typeface="+mn-ea"/>
              </a:rPr>
              <a:t>建国初期，上海中小行庄公司因规模小，数量多，在经营上遇到极大困难。为了维持生存和求得发展，较早实行了公私合营。</a:t>
            </a:r>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1.对资本主义工商业的改造采取“利用、限制、改造”的政策，对其实行“和平赎买”的方法。具体来讲，就是通过由低级形式到高级形式的国家资本主义途径，逐步把资本主义私有制改造为社会主义公有制。</a:t>
            </a:r>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a:t>
            </a:r>
            <a:r>
              <a:rPr lang="zh-CN" altLang="en-US"/>
              <a:t>公私合营是我国对民族资本主义工商业实行社会主义改造的高级形式，即国家资本主义。</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幻灯片图像占位符 142337"/>
          <p:cNvSpPr>
            <a:spLocks noGrp="1" noRot="1" noTextEdit="1"/>
          </p:cNvSpPr>
          <p:nvPr>
            <p:ph type="sldImg"/>
          </p:nvPr>
        </p:nvSpPr>
        <p:spPr>
          <a:ln w="12700">
            <a:solidFill>
              <a:srgbClr val="000000"/>
            </a:solidFill>
            <a:miter/>
          </a:ln>
        </p:spPr>
      </p:sp>
      <p:sp>
        <p:nvSpPr>
          <p:cNvPr id="31746" name="文本占位符 142338"/>
          <p:cNvSpPr>
            <a:spLocks noGrp="1" noRot="1"/>
          </p:cNvSpPr>
          <p:nvPr>
            <p:ph type="body"/>
          </p:nvPr>
        </p:nvSpPr>
        <p:spPr/>
        <p:txBody>
          <a:bodyPr wrap="square" lIns="92075" tIns="46038" rIns="92075" bIns="46038" anchor="t"/>
          <a:p>
            <a:pPr lvl="0" indent="0" defTabSz="1068705">
              <a:spcBef>
                <a:spcPct val="0"/>
              </a:spcBef>
            </a:pPr>
            <a:endParaRPr lang="zh-CN" altLang="en-US" dirty="0"/>
          </a:p>
        </p:txBody>
      </p:sp>
      <p:sp>
        <p:nvSpPr>
          <p:cNvPr id="31747" name="矩形 142339"/>
          <p:cNvSpPr/>
          <p:nvPr/>
        </p:nvSpPr>
        <p:spPr>
          <a:xfrm>
            <a:off x="3884613" y="8685213"/>
            <a:ext cx="2971800" cy="457200"/>
          </a:xfrm>
          <a:prstGeom prst="rect">
            <a:avLst/>
          </a:prstGeom>
          <a:noFill/>
          <a:ln w="9525">
            <a:noFill/>
          </a:ln>
        </p:spPr>
        <p:txBody>
          <a:bodyPr lIns="92075" tIns="46038" rIns="92075" bIns="46038" anchor="b"/>
          <a:p>
            <a:pPr lvl="0" indent="0" algn="r" defTabSz="1068705"/>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从低级到高级的国家资本主义形式：在对资本主义工商业的社会主义改造方面，国家资本主义是改造资本主义工商业的主要形式。2.国家资本主义是指无产阶级国家能够加以限制，规定其活动范围的资本主义。因此，国家资本主义经济是指在人民政府管理之下的、用各种形式和国营社会主义经济联系着的、并接受工人监督的资本主义经济。</a:t>
            </a:r>
            <a:endParaRPr lang="en-US" altLang="zh-CN"/>
          </a:p>
          <a:p>
            <a:r>
              <a:rPr lang="en-US" altLang="zh-CN"/>
              <a:t>中国特色的资本主义工商业改造，创造了一系列由低级到高级的国家资本主义形式。国家资本主义的低级形式是加工订货、统购包销、经销代销。国家资本主义的高级形式是公私合营。</a:t>
            </a:r>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latin typeface="方正粗黑宋简体" panose="02000000000000000000" charset="-122"/>
                <a:ea typeface="方正粗黑宋简体" panose="02000000000000000000" charset="-122"/>
                <a:cs typeface="方正粗黑宋简体" panose="02000000000000000000" charset="-122"/>
                <a:sym typeface="+mn-ea"/>
              </a:rPr>
              <a:t>土改完成后，我国需要尽快完成社会主义革命，又由于一五计划的需要，我国必须完成生产资料所有制的变革，以进一步解放和发展生产力。为此，三大改造在全国轰轰烈烈地展开。最终，在党、政府和全国人民的共同努力下，三大改造取得了胜利，我国真正进人了社会主义社会，社会主义建设也即将全面展开，新的历史时期正在向全国人民招手。</a:t>
            </a:r>
            <a:endParaRPr lang="zh-CN" altLang="en-US" b="1" dirty="0">
              <a:latin typeface="方正粗黑宋简体" panose="02000000000000000000" charset="-122"/>
              <a:ea typeface="方正粗黑宋简体" panose="02000000000000000000" charset="-122"/>
              <a:cs typeface="方正粗黑宋简体" panose="02000000000000000000" charset="-122"/>
            </a:endParaRPr>
          </a:p>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1520839" y="2516253"/>
            <a:ext cx="2903474" cy="2903474"/>
          </a:xfrm>
          <a:prstGeom prst="ellipse">
            <a:avLst/>
          </a:pr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8" name="图片占位符 6"/>
          <p:cNvSpPr>
            <a:spLocks noGrp="1"/>
          </p:cNvSpPr>
          <p:nvPr>
            <p:ph type="pic" sz="quarter" idx="13"/>
          </p:nvPr>
        </p:nvSpPr>
        <p:spPr>
          <a:xfrm>
            <a:off x="8740213" y="1679574"/>
            <a:ext cx="2336975" cy="2152651"/>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7" name="图片占位符 6"/>
          <p:cNvSpPr>
            <a:spLocks noGrp="1"/>
          </p:cNvSpPr>
          <p:nvPr>
            <p:ph type="pic" sz="quarter" idx="12"/>
          </p:nvPr>
        </p:nvSpPr>
        <p:spPr>
          <a:xfrm>
            <a:off x="3681182" y="3965576"/>
            <a:ext cx="2305997" cy="208597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1160544" y="1679574"/>
            <a:ext cx="2336975" cy="4438651"/>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7" name="图片占位符 6"/>
          <p:cNvSpPr>
            <a:spLocks noGrp="1"/>
          </p:cNvSpPr>
          <p:nvPr>
            <p:ph type="pic" sz="quarter" idx="12"/>
          </p:nvPr>
        </p:nvSpPr>
        <p:spPr>
          <a:xfrm>
            <a:off x="3550987" y="1646691"/>
            <a:ext cx="1733239" cy="1733240"/>
          </a:xfrm>
          <a:prstGeom prst="ellipse">
            <a:avLst/>
          </a:prstGeom>
        </p:spPr>
        <p:txBody>
          <a:bodyPr wrap="square">
            <a:noAutofit/>
          </a:bodyPr>
          <a:lstStyle/>
          <a:p>
            <a:endParaRPr lang="zh-CN" altLang="en-US"/>
          </a:p>
        </p:txBody>
      </p:sp>
      <p:sp>
        <p:nvSpPr>
          <p:cNvPr id="8" name="图片占位符 6"/>
          <p:cNvSpPr>
            <a:spLocks noGrp="1"/>
          </p:cNvSpPr>
          <p:nvPr>
            <p:ph type="pic" sz="quarter" idx="13"/>
          </p:nvPr>
        </p:nvSpPr>
        <p:spPr>
          <a:xfrm>
            <a:off x="5588914" y="1646691"/>
            <a:ext cx="1733239" cy="1733240"/>
          </a:xfrm>
          <a:prstGeom prst="ellipse">
            <a:avLst/>
          </a:prstGeom>
        </p:spPr>
        <p:txBody>
          <a:bodyPr wrap="square">
            <a:noAutofit/>
          </a:bodyPr>
          <a:lstStyle/>
          <a:p>
            <a:endParaRPr lang="zh-CN" altLang="en-US"/>
          </a:p>
        </p:txBody>
      </p:sp>
      <p:sp>
        <p:nvSpPr>
          <p:cNvPr id="3" name="图片占位符 6"/>
          <p:cNvSpPr>
            <a:spLocks noGrp="1"/>
          </p:cNvSpPr>
          <p:nvPr>
            <p:ph type="pic" sz="quarter" idx="11"/>
          </p:nvPr>
        </p:nvSpPr>
        <p:spPr>
          <a:xfrm>
            <a:off x="1513062" y="1646691"/>
            <a:ext cx="1733239" cy="1733240"/>
          </a:xfrm>
          <a:prstGeom prst="ellipse">
            <a:avLst/>
          </a:pr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6" name="图片占位符 6"/>
          <p:cNvSpPr>
            <a:spLocks noGrp="1"/>
          </p:cNvSpPr>
          <p:nvPr>
            <p:ph type="pic" sz="quarter" idx="12"/>
          </p:nvPr>
        </p:nvSpPr>
        <p:spPr>
          <a:xfrm>
            <a:off x="6788944" y="2078264"/>
            <a:ext cx="3969544" cy="275272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1662113" y="2078264"/>
            <a:ext cx="3969544" cy="275272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7" name="图片占位符 6"/>
          <p:cNvSpPr>
            <a:spLocks noGrp="1"/>
          </p:cNvSpPr>
          <p:nvPr>
            <p:ph type="pic" sz="quarter" idx="12"/>
          </p:nvPr>
        </p:nvSpPr>
        <p:spPr>
          <a:xfrm>
            <a:off x="3926089" y="4194622"/>
            <a:ext cx="2387626" cy="189411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1254175" y="4194622"/>
            <a:ext cx="2387626" cy="189411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8" name="图片占位符 6"/>
          <p:cNvSpPr>
            <a:spLocks noGrp="1"/>
          </p:cNvSpPr>
          <p:nvPr>
            <p:ph type="pic" sz="quarter" idx="13"/>
          </p:nvPr>
        </p:nvSpPr>
        <p:spPr>
          <a:xfrm>
            <a:off x="6705598" y="1053420"/>
            <a:ext cx="4078515" cy="4927600"/>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9" name="图片占位符 6"/>
          <p:cNvSpPr>
            <a:spLocks noGrp="1"/>
          </p:cNvSpPr>
          <p:nvPr>
            <p:ph type="pic" sz="quarter" idx="12"/>
          </p:nvPr>
        </p:nvSpPr>
        <p:spPr>
          <a:xfrm>
            <a:off x="4581203" y="4760686"/>
            <a:ext cx="3147653" cy="113211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10" name="图片占位符 6"/>
          <p:cNvSpPr>
            <a:spLocks noGrp="1"/>
          </p:cNvSpPr>
          <p:nvPr>
            <p:ph type="pic" sz="quarter" idx="13"/>
          </p:nvPr>
        </p:nvSpPr>
        <p:spPr>
          <a:xfrm>
            <a:off x="7854175" y="4760685"/>
            <a:ext cx="3147653" cy="113211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1088570" y="1945820"/>
            <a:ext cx="3367314" cy="394697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26" name="图片占位符 6"/>
          <p:cNvSpPr>
            <a:spLocks noGrp="1"/>
          </p:cNvSpPr>
          <p:nvPr>
            <p:ph type="pic" sz="quarter" idx="14"/>
          </p:nvPr>
        </p:nvSpPr>
        <p:spPr>
          <a:xfrm>
            <a:off x="8909956" y="2470450"/>
            <a:ext cx="2520000" cy="165099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25" name="图片占位符 6"/>
          <p:cNvSpPr>
            <a:spLocks noGrp="1"/>
          </p:cNvSpPr>
          <p:nvPr>
            <p:ph type="pic" sz="quarter" idx="13"/>
          </p:nvPr>
        </p:nvSpPr>
        <p:spPr>
          <a:xfrm>
            <a:off x="6375442" y="2467745"/>
            <a:ext cx="2520000" cy="165099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24" name="图片占位符 6"/>
          <p:cNvSpPr>
            <a:spLocks noGrp="1"/>
          </p:cNvSpPr>
          <p:nvPr>
            <p:ph type="pic" sz="quarter" idx="12"/>
          </p:nvPr>
        </p:nvSpPr>
        <p:spPr>
          <a:xfrm>
            <a:off x="3329716" y="2331950"/>
            <a:ext cx="3002184" cy="192688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838744" y="2470450"/>
            <a:ext cx="2476458" cy="165099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7" name="图片占位符 6"/>
          <p:cNvSpPr>
            <a:spLocks noGrp="1"/>
          </p:cNvSpPr>
          <p:nvPr>
            <p:ph type="pic" sz="quarter" idx="13"/>
          </p:nvPr>
        </p:nvSpPr>
        <p:spPr>
          <a:xfrm>
            <a:off x="5109206" y="2464496"/>
            <a:ext cx="1973586" cy="192688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8" name="图片占位符 6"/>
          <p:cNvSpPr>
            <a:spLocks noGrp="1"/>
          </p:cNvSpPr>
          <p:nvPr>
            <p:ph type="pic" sz="quarter" idx="14"/>
          </p:nvPr>
        </p:nvSpPr>
        <p:spPr>
          <a:xfrm>
            <a:off x="8374741" y="2464495"/>
            <a:ext cx="1973586" cy="192688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24" name="图片占位符 6"/>
          <p:cNvSpPr>
            <a:spLocks noGrp="1"/>
          </p:cNvSpPr>
          <p:nvPr>
            <p:ph type="pic" sz="quarter" idx="12"/>
          </p:nvPr>
        </p:nvSpPr>
        <p:spPr>
          <a:xfrm>
            <a:off x="1843671" y="2449982"/>
            <a:ext cx="1973586" cy="192688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7" name="图片占位符 6"/>
          <p:cNvSpPr>
            <a:spLocks noGrp="1"/>
          </p:cNvSpPr>
          <p:nvPr>
            <p:ph type="pic" sz="quarter" idx="13"/>
          </p:nvPr>
        </p:nvSpPr>
        <p:spPr>
          <a:xfrm>
            <a:off x="5051149" y="1869410"/>
            <a:ext cx="1973586" cy="192688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8" name="图片占位符 6"/>
          <p:cNvSpPr>
            <a:spLocks noGrp="1"/>
          </p:cNvSpPr>
          <p:nvPr>
            <p:ph type="pic" sz="quarter" idx="14"/>
          </p:nvPr>
        </p:nvSpPr>
        <p:spPr>
          <a:xfrm>
            <a:off x="8316684" y="1869409"/>
            <a:ext cx="1973586" cy="192688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24" name="图片占位符 6"/>
          <p:cNvSpPr>
            <a:spLocks noGrp="1"/>
          </p:cNvSpPr>
          <p:nvPr>
            <p:ph type="pic" sz="quarter" idx="12"/>
          </p:nvPr>
        </p:nvSpPr>
        <p:spPr>
          <a:xfrm>
            <a:off x="1785614" y="1854896"/>
            <a:ext cx="1973586" cy="192688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6" name="图片占位符 6"/>
          <p:cNvSpPr>
            <a:spLocks noGrp="1"/>
          </p:cNvSpPr>
          <p:nvPr>
            <p:ph type="pic" sz="quarter" idx="12"/>
          </p:nvPr>
        </p:nvSpPr>
        <p:spPr>
          <a:xfrm>
            <a:off x="6642100" y="3727905"/>
            <a:ext cx="3240754" cy="2162175"/>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2456323" y="1908631"/>
            <a:ext cx="3240754" cy="2162175"/>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2019532" y="2499351"/>
            <a:ext cx="3758967" cy="2384897"/>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1147844" y="1480457"/>
            <a:ext cx="2641600" cy="4180552"/>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7" name="图片占位符 6"/>
          <p:cNvSpPr>
            <a:spLocks noGrp="1"/>
          </p:cNvSpPr>
          <p:nvPr>
            <p:ph type="pic" sz="quarter" idx="12"/>
          </p:nvPr>
        </p:nvSpPr>
        <p:spPr>
          <a:xfrm>
            <a:off x="4448836" y="1628776"/>
            <a:ext cx="3294330" cy="2042207"/>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8" name="图片占位符 6"/>
          <p:cNvSpPr>
            <a:spLocks noGrp="1"/>
          </p:cNvSpPr>
          <p:nvPr>
            <p:ph type="pic" sz="quarter" idx="13"/>
          </p:nvPr>
        </p:nvSpPr>
        <p:spPr>
          <a:xfrm>
            <a:off x="8022958" y="1628776"/>
            <a:ext cx="3294330" cy="433614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874713" y="1628776"/>
            <a:ext cx="3294330" cy="433614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6" name="图片占位符 6"/>
          <p:cNvSpPr>
            <a:spLocks noGrp="1"/>
          </p:cNvSpPr>
          <p:nvPr>
            <p:ph type="pic" sz="quarter" idx="12"/>
          </p:nvPr>
        </p:nvSpPr>
        <p:spPr>
          <a:xfrm>
            <a:off x="6808795" y="1549401"/>
            <a:ext cx="3621750" cy="2433392"/>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1525595" y="1549401"/>
            <a:ext cx="3621750" cy="2433392"/>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7" name="图片占位符 6"/>
          <p:cNvSpPr>
            <a:spLocks noGrp="1"/>
          </p:cNvSpPr>
          <p:nvPr>
            <p:ph type="pic" sz="quarter" idx="12"/>
          </p:nvPr>
        </p:nvSpPr>
        <p:spPr>
          <a:xfrm>
            <a:off x="4659994" y="3612241"/>
            <a:ext cx="2917370" cy="2222502"/>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8" name="图片占位符 6"/>
          <p:cNvSpPr>
            <a:spLocks noGrp="1"/>
          </p:cNvSpPr>
          <p:nvPr>
            <p:ph type="pic" sz="quarter" idx="13"/>
          </p:nvPr>
        </p:nvSpPr>
        <p:spPr>
          <a:xfrm>
            <a:off x="8373411" y="3612241"/>
            <a:ext cx="2917370" cy="2222502"/>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1059544" y="3612241"/>
            <a:ext cx="2917370" cy="2222502"/>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7" name="图片占位符 6"/>
          <p:cNvSpPr>
            <a:spLocks noGrp="1"/>
          </p:cNvSpPr>
          <p:nvPr>
            <p:ph type="pic" sz="quarter" idx="12"/>
          </p:nvPr>
        </p:nvSpPr>
        <p:spPr>
          <a:xfrm>
            <a:off x="6379381" y="1926577"/>
            <a:ext cx="2208470" cy="220057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874713" y="1926577"/>
            <a:ext cx="2208470" cy="2200574"/>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6"/>
          <p:cNvSpPr>
            <a:spLocks noGrp="1"/>
          </p:cNvSpPr>
          <p:nvPr>
            <p:ph type="pic" sz="quarter" idx="11"/>
          </p:nvPr>
        </p:nvSpPr>
        <p:spPr>
          <a:xfrm>
            <a:off x="7930283" y="2875417"/>
            <a:ext cx="1883227" cy="1885625"/>
          </a:xfrm>
          <a:prstGeom prst="ellipse">
            <a:avLst/>
          </a:prstGeom>
        </p:spPr>
        <p:txBody>
          <a:bodyPr wrap="square">
            <a:noAutofit/>
          </a:bodyPr>
          <a:lstStyle/>
          <a:p>
            <a:endParaRPr lang="zh-CN" altLang="en-US"/>
          </a:p>
        </p:txBody>
      </p:sp>
      <p:sp>
        <p:nvSpPr>
          <p:cNvPr id="7" name="图片占位符 6"/>
          <p:cNvSpPr>
            <a:spLocks noGrp="1"/>
          </p:cNvSpPr>
          <p:nvPr>
            <p:ph type="pic" sz="quarter" idx="12"/>
          </p:nvPr>
        </p:nvSpPr>
        <p:spPr>
          <a:xfrm>
            <a:off x="5164745" y="2875418"/>
            <a:ext cx="1883227" cy="1885625"/>
          </a:xfrm>
          <a:prstGeom prst="ellipse">
            <a:avLst/>
          </a:prstGeom>
        </p:spPr>
        <p:txBody>
          <a:bodyPr wrap="square">
            <a:noAutofit/>
          </a:bodyPr>
          <a:lstStyle/>
          <a:p>
            <a:endParaRPr lang="zh-CN" altLang="en-US"/>
          </a:p>
        </p:txBody>
      </p:sp>
      <p:sp>
        <p:nvSpPr>
          <p:cNvPr id="8" name="图片占位符 6"/>
          <p:cNvSpPr>
            <a:spLocks noGrp="1"/>
          </p:cNvSpPr>
          <p:nvPr>
            <p:ph type="pic" sz="quarter" idx="13"/>
          </p:nvPr>
        </p:nvSpPr>
        <p:spPr>
          <a:xfrm>
            <a:off x="2418418" y="2875417"/>
            <a:ext cx="1883227" cy="1885625"/>
          </a:xfrm>
          <a:prstGeom prst="ellipse">
            <a:avLst/>
          </a:pr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0" name="图片占位符 6"/>
          <p:cNvSpPr>
            <a:spLocks noGrp="1"/>
          </p:cNvSpPr>
          <p:nvPr>
            <p:ph type="pic" sz="quarter" idx="14"/>
          </p:nvPr>
        </p:nvSpPr>
        <p:spPr>
          <a:xfrm>
            <a:off x="1480525" y="4266375"/>
            <a:ext cx="1413596" cy="1415396"/>
          </a:xfrm>
          <a:prstGeom prst="ellipse">
            <a:avLst/>
          </a:prstGeom>
        </p:spPr>
        <p:txBody>
          <a:bodyPr wrap="square">
            <a:noAutofit/>
          </a:bodyPr>
          <a:lstStyle/>
          <a:p>
            <a:endParaRPr lang="zh-CN" altLang="en-US"/>
          </a:p>
        </p:txBody>
      </p:sp>
      <p:sp>
        <p:nvSpPr>
          <p:cNvPr id="21" name="图片占位符 6"/>
          <p:cNvSpPr>
            <a:spLocks noGrp="1"/>
          </p:cNvSpPr>
          <p:nvPr>
            <p:ph type="pic" sz="quarter" idx="15"/>
          </p:nvPr>
        </p:nvSpPr>
        <p:spPr>
          <a:xfrm>
            <a:off x="6522425" y="1840675"/>
            <a:ext cx="1413596" cy="1415396"/>
          </a:xfrm>
          <a:prstGeom prst="ellipse">
            <a:avLst/>
          </a:prstGeom>
        </p:spPr>
        <p:txBody>
          <a:bodyPr wrap="square">
            <a:noAutofit/>
          </a:bodyPr>
          <a:lstStyle/>
          <a:p>
            <a:endParaRPr lang="zh-CN" altLang="en-US"/>
          </a:p>
        </p:txBody>
      </p:sp>
      <p:sp>
        <p:nvSpPr>
          <p:cNvPr id="22" name="图片占位符 6"/>
          <p:cNvSpPr>
            <a:spLocks noGrp="1"/>
          </p:cNvSpPr>
          <p:nvPr>
            <p:ph type="pic" sz="quarter" idx="16"/>
          </p:nvPr>
        </p:nvSpPr>
        <p:spPr>
          <a:xfrm>
            <a:off x="6522929" y="4266375"/>
            <a:ext cx="1413596" cy="1415396"/>
          </a:xfrm>
          <a:prstGeom prst="ellipse">
            <a:avLst/>
          </a:prstGeom>
        </p:spPr>
        <p:txBody>
          <a:bodyPr wrap="square">
            <a:noAutofit/>
          </a:bodyPr>
          <a:lstStyle/>
          <a:p>
            <a:endParaRPr lang="zh-CN" altLang="en-US"/>
          </a:p>
        </p:txBody>
      </p:sp>
      <p:sp>
        <p:nvSpPr>
          <p:cNvPr id="8" name="图片占位符 6"/>
          <p:cNvSpPr>
            <a:spLocks noGrp="1"/>
          </p:cNvSpPr>
          <p:nvPr>
            <p:ph type="pic" sz="quarter" idx="13"/>
          </p:nvPr>
        </p:nvSpPr>
        <p:spPr>
          <a:xfrm>
            <a:off x="1481029" y="1840675"/>
            <a:ext cx="1413596" cy="1415396"/>
          </a:xfrm>
          <a:prstGeom prst="ellipse">
            <a:avLst/>
          </a:pr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6" name="图片占位符 6"/>
          <p:cNvSpPr>
            <a:spLocks noGrp="1"/>
          </p:cNvSpPr>
          <p:nvPr>
            <p:ph type="pic" sz="quarter" idx="12"/>
          </p:nvPr>
        </p:nvSpPr>
        <p:spPr>
          <a:xfrm>
            <a:off x="6180059" y="1935382"/>
            <a:ext cx="1828528" cy="182852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4181184" y="3934257"/>
            <a:ext cx="1828528" cy="182852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5228558" y="2912560"/>
            <a:ext cx="1751376" cy="1753606"/>
          </a:xfrm>
          <a:prstGeom prst="ellipse">
            <a:avLst/>
          </a:pr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1068609" y="1638678"/>
            <a:ext cx="3588323" cy="4336610"/>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8" name="图片占位符 6"/>
          <p:cNvSpPr>
            <a:spLocks noGrp="1"/>
          </p:cNvSpPr>
          <p:nvPr>
            <p:ph type="pic" sz="quarter" idx="12"/>
          </p:nvPr>
        </p:nvSpPr>
        <p:spPr>
          <a:xfrm>
            <a:off x="3774915" y="2228959"/>
            <a:ext cx="1946097" cy="194609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9" name="图片占位符 6"/>
          <p:cNvSpPr>
            <a:spLocks noGrp="1"/>
          </p:cNvSpPr>
          <p:nvPr>
            <p:ph type="pic" sz="quarter" idx="13"/>
          </p:nvPr>
        </p:nvSpPr>
        <p:spPr>
          <a:xfrm>
            <a:off x="6482563" y="2228959"/>
            <a:ext cx="1946097" cy="194609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10" name="图片占位符 6"/>
          <p:cNvSpPr>
            <a:spLocks noGrp="1"/>
          </p:cNvSpPr>
          <p:nvPr>
            <p:ph type="pic" sz="quarter" idx="14"/>
          </p:nvPr>
        </p:nvSpPr>
        <p:spPr>
          <a:xfrm>
            <a:off x="9190216" y="2228959"/>
            <a:ext cx="1946097" cy="194609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1067267" y="2228959"/>
            <a:ext cx="1946097" cy="194609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8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2086800" y="2034151"/>
            <a:ext cx="2826163" cy="1607950"/>
          </a:xfrm>
          <a:prstGeom prst="roundRect">
            <a:avLst/>
          </a:prstGeom>
        </p:spPr>
        <p:txBody>
          <a:bodyPr wrap="square">
            <a:noAutofit/>
          </a:bodyPr>
          <a:lstStyle/>
          <a:p>
            <a:endParaRPr lang="zh-CN" altLang="en-US"/>
          </a:p>
        </p:txBody>
      </p:sp>
      <p:sp>
        <p:nvSpPr>
          <p:cNvPr id="18" name="图片占位符 6"/>
          <p:cNvSpPr>
            <a:spLocks noGrp="1"/>
          </p:cNvSpPr>
          <p:nvPr>
            <p:ph type="pic" sz="quarter" idx="12"/>
          </p:nvPr>
        </p:nvSpPr>
        <p:spPr>
          <a:xfrm>
            <a:off x="2086800" y="3951594"/>
            <a:ext cx="2826163" cy="1607950"/>
          </a:xfrm>
          <a:prstGeom prst="roundRect">
            <a:avLst/>
          </a:pr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8" name="图片占位符 6"/>
          <p:cNvSpPr>
            <a:spLocks noGrp="1"/>
          </p:cNvSpPr>
          <p:nvPr>
            <p:ph type="pic" sz="quarter" idx="12"/>
          </p:nvPr>
        </p:nvSpPr>
        <p:spPr>
          <a:xfrm>
            <a:off x="5112364" y="3276600"/>
            <a:ext cx="1946097" cy="194609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9" name="图片占位符 6"/>
          <p:cNvSpPr>
            <a:spLocks noGrp="1"/>
          </p:cNvSpPr>
          <p:nvPr>
            <p:ph type="pic" sz="quarter" idx="13"/>
          </p:nvPr>
        </p:nvSpPr>
        <p:spPr>
          <a:xfrm>
            <a:off x="8350249" y="3276600"/>
            <a:ext cx="1946097" cy="194609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图片占位符 6"/>
          <p:cNvSpPr>
            <a:spLocks noGrp="1"/>
          </p:cNvSpPr>
          <p:nvPr>
            <p:ph type="pic" sz="quarter" idx="11"/>
          </p:nvPr>
        </p:nvSpPr>
        <p:spPr>
          <a:xfrm>
            <a:off x="1860550" y="3294151"/>
            <a:ext cx="1946097" cy="194609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1984917" y="2091407"/>
            <a:ext cx="1608260" cy="1591547"/>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13" name="图片占位符 6"/>
          <p:cNvSpPr>
            <a:spLocks noGrp="1"/>
          </p:cNvSpPr>
          <p:nvPr>
            <p:ph type="pic" sz="quarter" idx="12"/>
          </p:nvPr>
        </p:nvSpPr>
        <p:spPr>
          <a:xfrm>
            <a:off x="4189067" y="4134475"/>
            <a:ext cx="1608260" cy="1591547"/>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14" name="图片占位符 6"/>
          <p:cNvSpPr>
            <a:spLocks noGrp="1"/>
          </p:cNvSpPr>
          <p:nvPr>
            <p:ph type="pic" sz="quarter" idx="13"/>
          </p:nvPr>
        </p:nvSpPr>
        <p:spPr>
          <a:xfrm>
            <a:off x="6363380" y="2091406"/>
            <a:ext cx="1608260" cy="1591547"/>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15" name="图片占位符 6"/>
          <p:cNvSpPr>
            <a:spLocks noGrp="1"/>
          </p:cNvSpPr>
          <p:nvPr>
            <p:ph type="pic" sz="quarter" idx="14"/>
          </p:nvPr>
        </p:nvSpPr>
        <p:spPr>
          <a:xfrm>
            <a:off x="8599179" y="4105275"/>
            <a:ext cx="1608260" cy="1591547"/>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3744429" y="2089396"/>
            <a:ext cx="4896360" cy="3439930"/>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57" name="图片占位符 6"/>
          <p:cNvSpPr>
            <a:spLocks noGrp="1"/>
          </p:cNvSpPr>
          <p:nvPr>
            <p:ph type="pic" sz="quarter" idx="11"/>
          </p:nvPr>
        </p:nvSpPr>
        <p:spPr>
          <a:xfrm>
            <a:off x="1316440" y="2114133"/>
            <a:ext cx="3137499" cy="3678348"/>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7" name="图片占位符 6"/>
          <p:cNvSpPr>
            <a:spLocks noGrp="1"/>
          </p:cNvSpPr>
          <p:nvPr>
            <p:ph type="pic" sz="quarter" idx="11"/>
          </p:nvPr>
        </p:nvSpPr>
        <p:spPr>
          <a:xfrm>
            <a:off x="1205274" y="2415575"/>
            <a:ext cx="3722326" cy="3371880"/>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070611" y="2221596"/>
            <a:ext cx="2041562" cy="2041562"/>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8" name="图片占位符 7"/>
          <p:cNvSpPr>
            <a:spLocks noGrp="1"/>
          </p:cNvSpPr>
          <p:nvPr>
            <p:ph type="pic" sz="quarter" idx="11"/>
          </p:nvPr>
        </p:nvSpPr>
        <p:spPr>
          <a:xfrm>
            <a:off x="7765143" y="1668631"/>
            <a:ext cx="3215822" cy="3602835"/>
          </a:xfrm>
          <a:custGeom>
            <a:avLst/>
            <a:gdLst>
              <a:gd name="connsiteX0" fmla="*/ 0 w 2324100"/>
              <a:gd name="connsiteY0" fmla="*/ 0 h 3602835"/>
              <a:gd name="connsiteX1" fmla="*/ 2324100 w 2324100"/>
              <a:gd name="connsiteY1" fmla="*/ 0 h 3602835"/>
              <a:gd name="connsiteX2" fmla="*/ 2324100 w 2324100"/>
              <a:gd name="connsiteY2" fmla="*/ 3602835 h 3602835"/>
              <a:gd name="connsiteX3" fmla="*/ 0 w 2324100"/>
              <a:gd name="connsiteY3" fmla="*/ 3602835 h 3602835"/>
            </a:gdLst>
            <a:ahLst/>
            <a:cxnLst>
              <a:cxn ang="0">
                <a:pos x="connsiteX0" y="connsiteY0"/>
              </a:cxn>
              <a:cxn ang="0">
                <a:pos x="connsiteX1" y="connsiteY1"/>
              </a:cxn>
              <a:cxn ang="0">
                <a:pos x="connsiteX2" y="connsiteY2"/>
              </a:cxn>
              <a:cxn ang="0">
                <a:pos x="connsiteX3" y="connsiteY3"/>
              </a:cxn>
            </a:cxnLst>
            <a:rect l="l" t="t" r="r" b="b"/>
            <a:pathLst>
              <a:path w="2324100" h="3602835">
                <a:moveTo>
                  <a:pt x="0" y="0"/>
                </a:moveTo>
                <a:lnTo>
                  <a:pt x="2324100" y="0"/>
                </a:lnTo>
                <a:lnTo>
                  <a:pt x="2324100" y="3602835"/>
                </a:lnTo>
                <a:lnTo>
                  <a:pt x="0" y="360283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8" name="Picture Placeholder 15"/>
          <p:cNvSpPr>
            <a:spLocks noGrp="1"/>
          </p:cNvSpPr>
          <p:nvPr>
            <p:ph type="pic" sz="quarter" idx="11"/>
          </p:nvPr>
        </p:nvSpPr>
        <p:spPr>
          <a:xfrm>
            <a:off x="4377884" y="2438340"/>
            <a:ext cx="4182434" cy="2482073"/>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8" name="Picture Placeholder 15"/>
          <p:cNvSpPr>
            <a:spLocks noGrp="1"/>
          </p:cNvSpPr>
          <p:nvPr>
            <p:ph type="pic" sz="quarter" idx="11"/>
          </p:nvPr>
        </p:nvSpPr>
        <p:spPr>
          <a:xfrm>
            <a:off x="6879770" y="1295945"/>
            <a:ext cx="4122057" cy="1534340"/>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9" name="Picture Placeholder 13"/>
          <p:cNvSpPr>
            <a:spLocks noGrp="1"/>
          </p:cNvSpPr>
          <p:nvPr>
            <p:ph type="pic" sz="quarter" idx="12"/>
          </p:nvPr>
        </p:nvSpPr>
        <p:spPr>
          <a:xfrm>
            <a:off x="6879769" y="3052174"/>
            <a:ext cx="4122057" cy="1534340"/>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7" name="Picture Placeholder 14"/>
          <p:cNvSpPr>
            <a:spLocks noGrp="1"/>
          </p:cNvSpPr>
          <p:nvPr>
            <p:ph type="pic" sz="quarter" idx="10"/>
          </p:nvPr>
        </p:nvSpPr>
        <p:spPr>
          <a:xfrm>
            <a:off x="1068264" y="1760403"/>
            <a:ext cx="3034839" cy="2768054"/>
          </a:xfrm>
          <a:prstGeom prst="roundRect">
            <a:avLst/>
          </a:prstGeom>
        </p:spPr>
        <p:txBody>
          <a:bodyPr wrap="square">
            <a:noAutofit/>
          </a:bodyPr>
          <a:lstStyle/>
          <a:p>
            <a:endParaRPr lang="en-US" dirty="0"/>
          </a:p>
        </p:txBody>
      </p:sp>
      <p:sp>
        <p:nvSpPr>
          <p:cNvPr id="8" name="Picture Placeholder 15"/>
          <p:cNvSpPr>
            <a:spLocks noGrp="1"/>
          </p:cNvSpPr>
          <p:nvPr>
            <p:ph type="pic" sz="quarter" idx="11"/>
          </p:nvPr>
        </p:nvSpPr>
        <p:spPr>
          <a:xfrm>
            <a:off x="4553849" y="1760403"/>
            <a:ext cx="3034839" cy="2768054"/>
          </a:xfrm>
          <a:prstGeom prst="roundRect">
            <a:avLst/>
          </a:prstGeom>
        </p:spPr>
        <p:txBody>
          <a:bodyPr wrap="square">
            <a:noAutofit/>
          </a:bodyPr>
          <a:lstStyle/>
          <a:p>
            <a:endParaRPr lang="en-US" dirty="0"/>
          </a:p>
        </p:txBody>
      </p:sp>
      <p:sp>
        <p:nvSpPr>
          <p:cNvPr id="9" name="Picture Placeholder 13"/>
          <p:cNvSpPr>
            <a:spLocks noGrp="1"/>
          </p:cNvSpPr>
          <p:nvPr>
            <p:ph type="pic" sz="quarter" idx="12"/>
          </p:nvPr>
        </p:nvSpPr>
        <p:spPr>
          <a:xfrm>
            <a:off x="7971200" y="1760403"/>
            <a:ext cx="3034839" cy="2768054"/>
          </a:xfrm>
          <a:prstGeom prst="roundRect">
            <a:avLst/>
          </a:prstGeom>
        </p:spPr>
        <p:txBody>
          <a:bodyPr wrap="square">
            <a:noAutofit/>
          </a:body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7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8013700" y="1886638"/>
            <a:ext cx="2830286" cy="2090276"/>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7" name="Picture Placeholder 14"/>
          <p:cNvSpPr>
            <a:spLocks noGrp="1"/>
          </p:cNvSpPr>
          <p:nvPr>
            <p:ph type="pic" sz="quarter" idx="10"/>
          </p:nvPr>
        </p:nvSpPr>
        <p:spPr>
          <a:xfrm>
            <a:off x="1343025" y="2195694"/>
            <a:ext cx="3309258" cy="3309258"/>
          </a:xfrm>
          <a:prstGeom prst="ellipse">
            <a:avLst/>
          </a:prstGeom>
        </p:spPr>
        <p:txBody>
          <a:bodyPr wrap="square">
            <a:noAutofit/>
          </a:body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9" name="Picture Placeholder 13"/>
          <p:cNvSpPr>
            <a:spLocks noGrp="1"/>
          </p:cNvSpPr>
          <p:nvPr>
            <p:ph type="pic" sz="quarter" idx="12"/>
          </p:nvPr>
        </p:nvSpPr>
        <p:spPr>
          <a:xfrm>
            <a:off x="3864654" y="2159628"/>
            <a:ext cx="4441372" cy="2960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Picture Placeholder 14"/>
          <p:cNvSpPr>
            <a:spLocks noGrp="1"/>
          </p:cNvSpPr>
          <p:nvPr>
            <p:ph type="pic" sz="quarter" idx="10"/>
          </p:nvPr>
        </p:nvSpPr>
        <p:spPr>
          <a:xfrm>
            <a:off x="1393251" y="1689196"/>
            <a:ext cx="3546390" cy="3582987"/>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8" name="Picture Placeholder 15"/>
          <p:cNvSpPr>
            <a:spLocks noGrp="1"/>
          </p:cNvSpPr>
          <p:nvPr>
            <p:ph type="pic" sz="quarter" idx="11"/>
          </p:nvPr>
        </p:nvSpPr>
        <p:spPr>
          <a:xfrm>
            <a:off x="5153773" y="1689196"/>
            <a:ext cx="2843598" cy="1576518"/>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9" name="Picture Placeholder 13"/>
          <p:cNvSpPr>
            <a:spLocks noGrp="1"/>
          </p:cNvSpPr>
          <p:nvPr>
            <p:ph type="pic" sz="quarter" idx="12"/>
          </p:nvPr>
        </p:nvSpPr>
        <p:spPr>
          <a:xfrm>
            <a:off x="8157028" y="1689196"/>
            <a:ext cx="2728685" cy="1576518"/>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3" name="图片占位符 5"/>
          <p:cNvSpPr>
            <a:spLocks noGrp="1"/>
          </p:cNvSpPr>
          <p:nvPr>
            <p:ph type="pic" sz="quarter" idx="12"/>
          </p:nvPr>
        </p:nvSpPr>
        <p:spPr>
          <a:xfrm>
            <a:off x="4422086" y="1969101"/>
            <a:ext cx="3372883" cy="1977670"/>
          </a:xfrm>
          <a:custGeom>
            <a:avLst/>
            <a:gdLst>
              <a:gd name="connsiteX0" fmla="*/ 0 w 5221287"/>
              <a:gd name="connsiteY0" fmla="*/ 0 h 3831771"/>
              <a:gd name="connsiteX1" fmla="*/ 5221287 w 5221287"/>
              <a:gd name="connsiteY1" fmla="*/ 0 h 3831771"/>
              <a:gd name="connsiteX2" fmla="*/ 5221287 w 5221287"/>
              <a:gd name="connsiteY2" fmla="*/ 3831771 h 3831771"/>
              <a:gd name="connsiteX3" fmla="*/ 0 w 5221287"/>
              <a:gd name="connsiteY3" fmla="*/ 3831771 h 3831771"/>
            </a:gdLst>
            <a:ahLst/>
            <a:cxnLst>
              <a:cxn ang="0">
                <a:pos x="connsiteX0" y="connsiteY0"/>
              </a:cxn>
              <a:cxn ang="0">
                <a:pos x="connsiteX1" y="connsiteY1"/>
              </a:cxn>
              <a:cxn ang="0">
                <a:pos x="connsiteX2" y="connsiteY2"/>
              </a:cxn>
              <a:cxn ang="0">
                <a:pos x="connsiteX3" y="connsiteY3"/>
              </a:cxn>
            </a:cxnLst>
            <a:rect l="l" t="t" r="r" b="b"/>
            <a:pathLst>
              <a:path w="5221287" h="3831771">
                <a:moveTo>
                  <a:pt x="0" y="0"/>
                </a:moveTo>
                <a:lnTo>
                  <a:pt x="5221287" y="0"/>
                </a:lnTo>
                <a:lnTo>
                  <a:pt x="5221287" y="3831771"/>
                </a:lnTo>
                <a:lnTo>
                  <a:pt x="0" y="3831771"/>
                </a:lnTo>
                <a:close/>
              </a:path>
            </a:pathLst>
          </a:custGeom>
        </p:spPr>
        <p:txBody>
          <a:bodyPr wrap="square">
            <a:noAutofit/>
          </a:bodyPr>
          <a:lstStyle/>
          <a:p>
            <a:endParaRPr lang="zh-CN" altLang="en-US"/>
          </a:p>
        </p:txBody>
      </p:sp>
      <p:sp>
        <p:nvSpPr>
          <p:cNvPr id="14" name="图片占位符 5"/>
          <p:cNvSpPr>
            <a:spLocks noGrp="1"/>
          </p:cNvSpPr>
          <p:nvPr>
            <p:ph type="pic" sz="quarter" idx="13"/>
          </p:nvPr>
        </p:nvSpPr>
        <p:spPr>
          <a:xfrm>
            <a:off x="8125935" y="1983615"/>
            <a:ext cx="3372883" cy="1977670"/>
          </a:xfrm>
          <a:custGeom>
            <a:avLst/>
            <a:gdLst>
              <a:gd name="connsiteX0" fmla="*/ 0 w 5221287"/>
              <a:gd name="connsiteY0" fmla="*/ 0 h 3831771"/>
              <a:gd name="connsiteX1" fmla="*/ 5221287 w 5221287"/>
              <a:gd name="connsiteY1" fmla="*/ 0 h 3831771"/>
              <a:gd name="connsiteX2" fmla="*/ 5221287 w 5221287"/>
              <a:gd name="connsiteY2" fmla="*/ 3831771 h 3831771"/>
              <a:gd name="connsiteX3" fmla="*/ 0 w 5221287"/>
              <a:gd name="connsiteY3" fmla="*/ 3831771 h 3831771"/>
            </a:gdLst>
            <a:ahLst/>
            <a:cxnLst>
              <a:cxn ang="0">
                <a:pos x="connsiteX0" y="connsiteY0"/>
              </a:cxn>
              <a:cxn ang="0">
                <a:pos x="connsiteX1" y="connsiteY1"/>
              </a:cxn>
              <a:cxn ang="0">
                <a:pos x="connsiteX2" y="connsiteY2"/>
              </a:cxn>
              <a:cxn ang="0">
                <a:pos x="connsiteX3" y="connsiteY3"/>
              </a:cxn>
            </a:cxnLst>
            <a:rect l="l" t="t" r="r" b="b"/>
            <a:pathLst>
              <a:path w="5221287" h="3831771">
                <a:moveTo>
                  <a:pt x="0" y="0"/>
                </a:moveTo>
                <a:lnTo>
                  <a:pt x="5221287" y="0"/>
                </a:lnTo>
                <a:lnTo>
                  <a:pt x="5221287" y="3831771"/>
                </a:lnTo>
                <a:lnTo>
                  <a:pt x="0" y="3831771"/>
                </a:lnTo>
                <a:close/>
              </a:path>
            </a:pathLst>
          </a:custGeom>
        </p:spPr>
        <p:txBody>
          <a:bodyPr wrap="square">
            <a:noAutofit/>
          </a:bodyPr>
          <a:lstStyle/>
          <a:p>
            <a:endParaRPr lang="zh-CN" altLang="en-US"/>
          </a:p>
        </p:txBody>
      </p:sp>
      <p:sp>
        <p:nvSpPr>
          <p:cNvPr id="6" name="图片占位符 5"/>
          <p:cNvSpPr>
            <a:spLocks noGrp="1"/>
          </p:cNvSpPr>
          <p:nvPr>
            <p:ph type="pic" sz="quarter" idx="10"/>
          </p:nvPr>
        </p:nvSpPr>
        <p:spPr>
          <a:xfrm>
            <a:off x="740229" y="1983615"/>
            <a:ext cx="3372883" cy="1977670"/>
          </a:xfrm>
          <a:custGeom>
            <a:avLst/>
            <a:gdLst>
              <a:gd name="connsiteX0" fmla="*/ 0 w 5221287"/>
              <a:gd name="connsiteY0" fmla="*/ 0 h 3831771"/>
              <a:gd name="connsiteX1" fmla="*/ 5221287 w 5221287"/>
              <a:gd name="connsiteY1" fmla="*/ 0 h 3831771"/>
              <a:gd name="connsiteX2" fmla="*/ 5221287 w 5221287"/>
              <a:gd name="connsiteY2" fmla="*/ 3831771 h 3831771"/>
              <a:gd name="connsiteX3" fmla="*/ 0 w 5221287"/>
              <a:gd name="connsiteY3" fmla="*/ 3831771 h 3831771"/>
            </a:gdLst>
            <a:ahLst/>
            <a:cxnLst>
              <a:cxn ang="0">
                <a:pos x="connsiteX0" y="connsiteY0"/>
              </a:cxn>
              <a:cxn ang="0">
                <a:pos x="connsiteX1" y="connsiteY1"/>
              </a:cxn>
              <a:cxn ang="0">
                <a:pos x="connsiteX2" y="connsiteY2"/>
              </a:cxn>
              <a:cxn ang="0">
                <a:pos x="connsiteX3" y="connsiteY3"/>
              </a:cxn>
            </a:cxnLst>
            <a:rect l="l" t="t" r="r" b="b"/>
            <a:pathLst>
              <a:path w="5221287" h="3831771">
                <a:moveTo>
                  <a:pt x="0" y="0"/>
                </a:moveTo>
                <a:lnTo>
                  <a:pt x="5221287" y="0"/>
                </a:lnTo>
                <a:lnTo>
                  <a:pt x="5221287" y="3831771"/>
                </a:lnTo>
                <a:lnTo>
                  <a:pt x="0" y="3831771"/>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_仅标题">
    <p:spTree>
      <p:nvGrpSpPr>
        <p:cNvPr id="1" name=""/>
        <p:cNvGrpSpPr/>
        <p:nvPr/>
      </p:nvGrpSpPr>
      <p:grpSpPr>
        <a:xfrm>
          <a:off x="0" y="0"/>
          <a:ext cx="0" cy="0"/>
          <a:chOff x="0" y="0"/>
          <a:chExt cx="0" cy="0"/>
        </a:xfrm>
      </p:grpSpPr>
      <p:sp>
        <p:nvSpPr>
          <p:cNvPr id="7" name="任意多边形: 形状 14"/>
          <p:cNvSpPr>
            <a:spLocks noGrp="1"/>
          </p:cNvSpPr>
          <p:nvPr>
            <p:ph type="pic" sz="quarter" idx="14"/>
          </p:nvPr>
        </p:nvSpPr>
        <p:spPr>
          <a:xfrm>
            <a:off x="4489085" y="2075543"/>
            <a:ext cx="3086156" cy="2076515"/>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
        <p:nvSpPr>
          <p:cNvPr id="8" name="任意多边形: 形状 14"/>
          <p:cNvSpPr>
            <a:spLocks noGrp="1"/>
          </p:cNvSpPr>
          <p:nvPr>
            <p:ph type="pic" sz="quarter" idx="15"/>
          </p:nvPr>
        </p:nvSpPr>
        <p:spPr>
          <a:xfrm>
            <a:off x="7974669" y="2075543"/>
            <a:ext cx="3033968" cy="2076515"/>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
        <p:nvSpPr>
          <p:cNvPr id="3" name="任意多边形: 形状 14"/>
          <p:cNvSpPr>
            <a:spLocks noGrp="1"/>
          </p:cNvSpPr>
          <p:nvPr>
            <p:ph type="pic" sz="quarter" idx="13"/>
          </p:nvPr>
        </p:nvSpPr>
        <p:spPr>
          <a:xfrm>
            <a:off x="1055689" y="2075543"/>
            <a:ext cx="3033968" cy="2076515"/>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7_仅标题">
    <p:spTree>
      <p:nvGrpSpPr>
        <p:cNvPr id="1" name=""/>
        <p:cNvGrpSpPr/>
        <p:nvPr/>
      </p:nvGrpSpPr>
      <p:grpSpPr>
        <a:xfrm>
          <a:off x="0" y="0"/>
          <a:ext cx="0" cy="0"/>
          <a:chOff x="0" y="0"/>
          <a:chExt cx="0" cy="0"/>
        </a:xfrm>
      </p:grpSpPr>
      <p:sp>
        <p:nvSpPr>
          <p:cNvPr id="3" name="任意多边形: 形状 14"/>
          <p:cNvSpPr>
            <a:spLocks noGrp="1"/>
          </p:cNvSpPr>
          <p:nvPr>
            <p:ph type="pic" sz="quarter" idx="13"/>
          </p:nvPr>
        </p:nvSpPr>
        <p:spPr>
          <a:xfrm>
            <a:off x="989832" y="1527638"/>
            <a:ext cx="2544580" cy="2016224"/>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
        <p:nvSpPr>
          <p:cNvPr id="36" name="任意多边形: 形状 14"/>
          <p:cNvSpPr>
            <a:spLocks noGrp="1"/>
          </p:cNvSpPr>
          <p:nvPr>
            <p:ph type="pic" sz="quarter" idx="14"/>
          </p:nvPr>
        </p:nvSpPr>
        <p:spPr>
          <a:xfrm>
            <a:off x="989835" y="3727777"/>
            <a:ext cx="2544580" cy="2016224"/>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
        <p:nvSpPr>
          <p:cNvPr id="37" name="任意多边形: 形状 14"/>
          <p:cNvSpPr>
            <a:spLocks noGrp="1"/>
          </p:cNvSpPr>
          <p:nvPr>
            <p:ph type="pic" sz="quarter" idx="15"/>
          </p:nvPr>
        </p:nvSpPr>
        <p:spPr>
          <a:xfrm>
            <a:off x="6372430" y="1525058"/>
            <a:ext cx="2544580" cy="2016224"/>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
        <p:nvSpPr>
          <p:cNvPr id="38" name="任意多边形: 形状 14"/>
          <p:cNvSpPr>
            <a:spLocks noGrp="1"/>
          </p:cNvSpPr>
          <p:nvPr>
            <p:ph type="pic" sz="quarter" idx="16"/>
          </p:nvPr>
        </p:nvSpPr>
        <p:spPr>
          <a:xfrm>
            <a:off x="6368249" y="3717150"/>
            <a:ext cx="2544580" cy="2016224"/>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6_仅标题">
    <p:spTree>
      <p:nvGrpSpPr>
        <p:cNvPr id="1" name=""/>
        <p:cNvGrpSpPr/>
        <p:nvPr/>
      </p:nvGrpSpPr>
      <p:grpSpPr>
        <a:xfrm>
          <a:off x="0" y="0"/>
          <a:ext cx="0" cy="0"/>
          <a:chOff x="0" y="0"/>
          <a:chExt cx="0" cy="0"/>
        </a:xfrm>
      </p:grpSpPr>
      <p:sp>
        <p:nvSpPr>
          <p:cNvPr id="3" name="任意多边形: 形状 14"/>
          <p:cNvSpPr>
            <a:spLocks noGrp="1"/>
          </p:cNvSpPr>
          <p:nvPr>
            <p:ph type="pic" sz="quarter" idx="13"/>
          </p:nvPr>
        </p:nvSpPr>
        <p:spPr>
          <a:xfrm>
            <a:off x="874713" y="1657353"/>
            <a:ext cx="10442575" cy="2070384"/>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_仅标题">
    <p:spTree>
      <p:nvGrpSpPr>
        <p:cNvPr id="1" name=""/>
        <p:cNvGrpSpPr/>
        <p:nvPr/>
      </p:nvGrpSpPr>
      <p:grpSpPr>
        <a:xfrm>
          <a:off x="0" y="0"/>
          <a:ext cx="0" cy="0"/>
          <a:chOff x="0" y="0"/>
          <a:chExt cx="0" cy="0"/>
        </a:xfrm>
      </p:grpSpPr>
      <p:sp>
        <p:nvSpPr>
          <p:cNvPr id="3" name="任意多边形: 形状 14"/>
          <p:cNvSpPr>
            <a:spLocks noGrp="1"/>
          </p:cNvSpPr>
          <p:nvPr>
            <p:ph type="pic" sz="quarter" idx="13"/>
          </p:nvPr>
        </p:nvSpPr>
        <p:spPr>
          <a:xfrm>
            <a:off x="6667500" y="2273463"/>
            <a:ext cx="1785257" cy="1785257"/>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
        <p:nvSpPr>
          <p:cNvPr id="6" name="任意多边形: 形状 14"/>
          <p:cNvSpPr>
            <a:spLocks noGrp="1"/>
          </p:cNvSpPr>
          <p:nvPr>
            <p:ph type="pic" sz="quarter" idx="14"/>
          </p:nvPr>
        </p:nvSpPr>
        <p:spPr>
          <a:xfrm>
            <a:off x="1246952" y="1759427"/>
            <a:ext cx="4148481" cy="2166189"/>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
        <p:nvSpPr>
          <p:cNvPr id="3" name="任意多边形: 形状 14"/>
          <p:cNvSpPr>
            <a:spLocks noGrp="1"/>
          </p:cNvSpPr>
          <p:nvPr>
            <p:ph type="pic" sz="quarter" idx="13"/>
          </p:nvPr>
        </p:nvSpPr>
        <p:spPr>
          <a:xfrm>
            <a:off x="6450467" y="1759428"/>
            <a:ext cx="4148481" cy="2166189"/>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
        <p:nvSpPr>
          <p:cNvPr id="6" name="任意多边形: 形状 14"/>
          <p:cNvSpPr>
            <a:spLocks noGrp="1"/>
          </p:cNvSpPr>
          <p:nvPr>
            <p:ph type="pic" sz="quarter" idx="13"/>
          </p:nvPr>
        </p:nvSpPr>
        <p:spPr>
          <a:xfrm>
            <a:off x="4256010" y="2029763"/>
            <a:ext cx="1689906" cy="1698159"/>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
        <p:nvSpPr>
          <p:cNvPr id="7" name="任意多边形: 形状 14"/>
          <p:cNvSpPr>
            <a:spLocks noGrp="1"/>
          </p:cNvSpPr>
          <p:nvPr>
            <p:ph type="pic" sz="quarter" idx="14"/>
          </p:nvPr>
        </p:nvSpPr>
        <p:spPr>
          <a:xfrm>
            <a:off x="4264263" y="3944893"/>
            <a:ext cx="1689906" cy="1698159"/>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
        <p:nvSpPr>
          <p:cNvPr id="8" name="任意多边形: 形状 14"/>
          <p:cNvSpPr>
            <a:spLocks noGrp="1"/>
          </p:cNvSpPr>
          <p:nvPr>
            <p:ph type="pic" sz="quarter" idx="15"/>
          </p:nvPr>
        </p:nvSpPr>
        <p:spPr>
          <a:xfrm>
            <a:off x="6238738" y="2029763"/>
            <a:ext cx="1689906" cy="1698159"/>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
        <p:nvSpPr>
          <p:cNvPr id="9" name="任意多边形: 形状 14"/>
          <p:cNvSpPr>
            <a:spLocks noGrp="1"/>
          </p:cNvSpPr>
          <p:nvPr>
            <p:ph type="pic" sz="quarter" idx="16"/>
          </p:nvPr>
        </p:nvSpPr>
        <p:spPr>
          <a:xfrm>
            <a:off x="6234330" y="3944892"/>
            <a:ext cx="1689906" cy="1698159"/>
          </a:xfrm>
          <a:custGeom>
            <a:avLst/>
            <a:gdLst>
              <a:gd name="connsiteX0" fmla="*/ 0 w 2090510"/>
              <a:gd name="connsiteY0" fmla="*/ 0 h 1623786"/>
              <a:gd name="connsiteX1" fmla="*/ 2090510 w 2090510"/>
              <a:gd name="connsiteY1" fmla="*/ 0 h 1623786"/>
              <a:gd name="connsiteX2" fmla="*/ 2090510 w 2090510"/>
              <a:gd name="connsiteY2" fmla="*/ 1623786 h 1623786"/>
              <a:gd name="connsiteX3" fmla="*/ 0 w 2090510"/>
              <a:gd name="connsiteY3" fmla="*/ 1623786 h 1623786"/>
            </a:gdLst>
            <a:ahLst/>
            <a:cxnLst>
              <a:cxn ang="0">
                <a:pos x="connsiteX0" y="connsiteY0"/>
              </a:cxn>
              <a:cxn ang="0">
                <a:pos x="connsiteX1" y="connsiteY1"/>
              </a:cxn>
              <a:cxn ang="0">
                <a:pos x="connsiteX2" y="connsiteY2"/>
              </a:cxn>
              <a:cxn ang="0">
                <a:pos x="connsiteX3" y="connsiteY3"/>
              </a:cxn>
            </a:cxnLst>
            <a:rect l="l" t="t" r="r" b="b"/>
            <a:pathLst>
              <a:path w="2090510" h="1623786">
                <a:moveTo>
                  <a:pt x="0" y="0"/>
                </a:moveTo>
                <a:lnTo>
                  <a:pt x="2090510" y="0"/>
                </a:lnTo>
                <a:lnTo>
                  <a:pt x="2090510" y="1623786"/>
                </a:lnTo>
                <a:lnTo>
                  <a:pt x="0" y="162378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874712" y="4416734"/>
            <a:ext cx="3321082" cy="137110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28" name="图片占位符 6"/>
          <p:cNvSpPr>
            <a:spLocks noGrp="1"/>
          </p:cNvSpPr>
          <p:nvPr>
            <p:ph type="pic" sz="quarter" idx="12"/>
          </p:nvPr>
        </p:nvSpPr>
        <p:spPr>
          <a:xfrm>
            <a:off x="4435459" y="4408345"/>
            <a:ext cx="3321082" cy="137110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29" name="图片占位符 6"/>
          <p:cNvSpPr>
            <a:spLocks noGrp="1"/>
          </p:cNvSpPr>
          <p:nvPr>
            <p:ph type="pic" sz="quarter" idx="13"/>
          </p:nvPr>
        </p:nvSpPr>
        <p:spPr>
          <a:xfrm>
            <a:off x="7996206" y="4419044"/>
            <a:ext cx="3321082" cy="137110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853570" y="2383057"/>
            <a:ext cx="1629226" cy="2850605"/>
          </a:xfrm>
          <a:custGeom>
            <a:avLst/>
            <a:gdLst>
              <a:gd name="connsiteX0" fmla="*/ 0 w 3143250"/>
              <a:gd name="connsiteY0" fmla="*/ 0 h 3946525"/>
              <a:gd name="connsiteX1" fmla="*/ 3143250 w 3143250"/>
              <a:gd name="connsiteY1" fmla="*/ 0 h 3946525"/>
              <a:gd name="connsiteX2" fmla="*/ 3143250 w 3143250"/>
              <a:gd name="connsiteY2" fmla="*/ 3946525 h 3946525"/>
              <a:gd name="connsiteX3" fmla="*/ 0 w 3143250"/>
              <a:gd name="connsiteY3" fmla="*/ 3946525 h 3946525"/>
            </a:gdLst>
            <a:ahLst/>
            <a:cxnLst>
              <a:cxn ang="0">
                <a:pos x="connsiteX0" y="connsiteY0"/>
              </a:cxn>
              <a:cxn ang="0">
                <a:pos x="connsiteX1" y="connsiteY1"/>
              </a:cxn>
              <a:cxn ang="0">
                <a:pos x="connsiteX2" y="connsiteY2"/>
              </a:cxn>
              <a:cxn ang="0">
                <a:pos x="connsiteX3" y="connsiteY3"/>
              </a:cxn>
            </a:cxnLst>
            <a:rect l="l" t="t" r="r" b="b"/>
            <a:pathLst>
              <a:path w="3143250" h="3946525">
                <a:moveTo>
                  <a:pt x="0" y="0"/>
                </a:moveTo>
                <a:lnTo>
                  <a:pt x="3143250" y="0"/>
                </a:lnTo>
                <a:lnTo>
                  <a:pt x="3143250" y="3946525"/>
                </a:lnTo>
                <a:lnTo>
                  <a:pt x="0" y="394652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5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874714" y="1739900"/>
            <a:ext cx="2594627" cy="1846943"/>
          </a:xfrm>
          <a:custGeom>
            <a:avLst/>
            <a:gdLst>
              <a:gd name="connsiteX0" fmla="*/ 0 w 2594627"/>
              <a:gd name="connsiteY0" fmla="*/ 0 h 1846943"/>
              <a:gd name="connsiteX1" fmla="*/ 2594627 w 2594627"/>
              <a:gd name="connsiteY1" fmla="*/ 0 h 1846943"/>
              <a:gd name="connsiteX2" fmla="*/ 2594627 w 2594627"/>
              <a:gd name="connsiteY2" fmla="*/ 1846943 h 1846943"/>
              <a:gd name="connsiteX3" fmla="*/ 0 w 2594627"/>
              <a:gd name="connsiteY3" fmla="*/ 1846943 h 1846943"/>
            </a:gdLst>
            <a:ahLst/>
            <a:cxnLst>
              <a:cxn ang="0">
                <a:pos x="connsiteX0" y="connsiteY0"/>
              </a:cxn>
              <a:cxn ang="0">
                <a:pos x="connsiteX1" y="connsiteY1"/>
              </a:cxn>
              <a:cxn ang="0">
                <a:pos x="connsiteX2" y="connsiteY2"/>
              </a:cxn>
              <a:cxn ang="0">
                <a:pos x="connsiteX3" y="connsiteY3"/>
              </a:cxn>
            </a:cxnLst>
            <a:rect l="l" t="t" r="r" b="b"/>
            <a:pathLst>
              <a:path w="2594627" h="1846943">
                <a:moveTo>
                  <a:pt x="0" y="0"/>
                </a:moveTo>
                <a:lnTo>
                  <a:pt x="2594627" y="0"/>
                </a:lnTo>
                <a:lnTo>
                  <a:pt x="2594627" y="1846943"/>
                </a:lnTo>
                <a:lnTo>
                  <a:pt x="0" y="1846943"/>
                </a:lnTo>
                <a:close/>
              </a:path>
            </a:pathLst>
          </a:custGeom>
        </p:spPr>
        <p:txBody>
          <a:bodyPr wrap="square">
            <a:noAutofit/>
          </a:bodyPr>
          <a:lstStyle/>
          <a:p>
            <a:endParaRPr lang="zh-CN" altLang="en-US"/>
          </a:p>
        </p:txBody>
      </p:sp>
      <p:sp>
        <p:nvSpPr>
          <p:cNvPr id="18" name="图片占位符 17"/>
          <p:cNvSpPr>
            <a:spLocks noGrp="1"/>
          </p:cNvSpPr>
          <p:nvPr>
            <p:ph type="pic" sz="quarter" idx="11"/>
          </p:nvPr>
        </p:nvSpPr>
        <p:spPr>
          <a:xfrm>
            <a:off x="874714" y="3746456"/>
            <a:ext cx="5069134" cy="2610801"/>
          </a:xfrm>
          <a:custGeom>
            <a:avLst/>
            <a:gdLst>
              <a:gd name="connsiteX0" fmla="*/ 0 w 5069134"/>
              <a:gd name="connsiteY0" fmla="*/ 0 h 2610801"/>
              <a:gd name="connsiteX1" fmla="*/ 5069134 w 5069134"/>
              <a:gd name="connsiteY1" fmla="*/ 0 h 2610801"/>
              <a:gd name="connsiteX2" fmla="*/ 5069134 w 5069134"/>
              <a:gd name="connsiteY2" fmla="*/ 2610801 h 2610801"/>
              <a:gd name="connsiteX3" fmla="*/ 0 w 5069134"/>
              <a:gd name="connsiteY3" fmla="*/ 2610801 h 2610801"/>
            </a:gdLst>
            <a:ahLst/>
            <a:cxnLst>
              <a:cxn ang="0">
                <a:pos x="connsiteX0" y="connsiteY0"/>
              </a:cxn>
              <a:cxn ang="0">
                <a:pos x="connsiteX1" y="connsiteY1"/>
              </a:cxn>
              <a:cxn ang="0">
                <a:pos x="connsiteX2" y="connsiteY2"/>
              </a:cxn>
              <a:cxn ang="0">
                <a:pos x="connsiteX3" y="connsiteY3"/>
              </a:cxn>
            </a:cxnLst>
            <a:rect l="l" t="t" r="r" b="b"/>
            <a:pathLst>
              <a:path w="5069134" h="2610801">
                <a:moveTo>
                  <a:pt x="0" y="0"/>
                </a:moveTo>
                <a:lnTo>
                  <a:pt x="5069134" y="0"/>
                </a:lnTo>
                <a:lnTo>
                  <a:pt x="5069134" y="2610801"/>
                </a:lnTo>
                <a:lnTo>
                  <a:pt x="0" y="261080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224128" y="1739899"/>
            <a:ext cx="2314344" cy="4617357"/>
          </a:xfrm>
          <a:custGeom>
            <a:avLst/>
            <a:gdLst>
              <a:gd name="connsiteX0" fmla="*/ 0 w 2314344"/>
              <a:gd name="connsiteY0" fmla="*/ 0 h 4617357"/>
              <a:gd name="connsiteX1" fmla="*/ 2314344 w 2314344"/>
              <a:gd name="connsiteY1" fmla="*/ 0 h 4617357"/>
              <a:gd name="connsiteX2" fmla="*/ 2314344 w 2314344"/>
              <a:gd name="connsiteY2" fmla="*/ 4617357 h 4617357"/>
              <a:gd name="connsiteX3" fmla="*/ 0 w 2314344"/>
              <a:gd name="connsiteY3" fmla="*/ 4617357 h 4617357"/>
            </a:gdLst>
            <a:ahLst/>
            <a:cxnLst>
              <a:cxn ang="0">
                <a:pos x="connsiteX0" y="connsiteY0"/>
              </a:cxn>
              <a:cxn ang="0">
                <a:pos x="connsiteX1" y="connsiteY1"/>
              </a:cxn>
              <a:cxn ang="0">
                <a:pos x="connsiteX2" y="connsiteY2"/>
              </a:cxn>
              <a:cxn ang="0">
                <a:pos x="connsiteX3" y="connsiteY3"/>
              </a:cxn>
            </a:cxnLst>
            <a:rect l="l" t="t" r="r" b="b"/>
            <a:pathLst>
              <a:path w="2314344" h="4617357">
                <a:moveTo>
                  <a:pt x="0" y="0"/>
                </a:moveTo>
                <a:lnTo>
                  <a:pt x="2314344" y="0"/>
                </a:lnTo>
                <a:lnTo>
                  <a:pt x="2314344" y="4617357"/>
                </a:lnTo>
                <a:lnTo>
                  <a:pt x="0" y="4617357"/>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770709" y="1739899"/>
            <a:ext cx="2546578" cy="2610801"/>
          </a:xfrm>
          <a:custGeom>
            <a:avLst/>
            <a:gdLst>
              <a:gd name="connsiteX0" fmla="*/ 0 w 2546578"/>
              <a:gd name="connsiteY0" fmla="*/ 0 h 2610801"/>
              <a:gd name="connsiteX1" fmla="*/ 2546578 w 2546578"/>
              <a:gd name="connsiteY1" fmla="*/ 0 h 2610801"/>
              <a:gd name="connsiteX2" fmla="*/ 2546578 w 2546578"/>
              <a:gd name="connsiteY2" fmla="*/ 2610801 h 2610801"/>
              <a:gd name="connsiteX3" fmla="*/ 0 w 2546578"/>
              <a:gd name="connsiteY3" fmla="*/ 2610801 h 2610801"/>
            </a:gdLst>
            <a:ahLst/>
            <a:cxnLst>
              <a:cxn ang="0">
                <a:pos x="connsiteX0" y="connsiteY0"/>
              </a:cxn>
              <a:cxn ang="0">
                <a:pos x="connsiteX1" y="connsiteY1"/>
              </a:cxn>
              <a:cxn ang="0">
                <a:pos x="connsiteX2" y="connsiteY2"/>
              </a:cxn>
              <a:cxn ang="0">
                <a:pos x="connsiteX3" y="connsiteY3"/>
              </a:cxn>
            </a:cxnLst>
            <a:rect l="l" t="t" r="r" b="b"/>
            <a:pathLst>
              <a:path w="2546578" h="2610801">
                <a:moveTo>
                  <a:pt x="0" y="0"/>
                </a:moveTo>
                <a:lnTo>
                  <a:pt x="2546578" y="0"/>
                </a:lnTo>
                <a:lnTo>
                  <a:pt x="2546578" y="2610801"/>
                </a:lnTo>
                <a:lnTo>
                  <a:pt x="0" y="2610801"/>
                </a:lnTo>
                <a:close/>
              </a:path>
            </a:pathLst>
          </a:custGeom>
        </p:spPr>
        <p:txBody>
          <a:bodyPr wrap="square">
            <a:noAutofit/>
          </a:bodyPr>
          <a:lstStyle/>
          <a:p>
            <a:endParaRPr lang="zh-CN" altLang="en-US"/>
          </a:p>
        </p:txBody>
      </p:sp>
      <p:sp>
        <p:nvSpPr>
          <p:cNvPr id="17" name="图片占位符 16"/>
          <p:cNvSpPr>
            <a:spLocks noGrp="1"/>
          </p:cNvSpPr>
          <p:nvPr>
            <p:ph type="pic" sz="quarter" idx="14"/>
          </p:nvPr>
        </p:nvSpPr>
        <p:spPr>
          <a:xfrm>
            <a:off x="8770709" y="4544515"/>
            <a:ext cx="2546578" cy="1812740"/>
          </a:xfrm>
          <a:custGeom>
            <a:avLst/>
            <a:gdLst>
              <a:gd name="connsiteX0" fmla="*/ 0 w 2546578"/>
              <a:gd name="connsiteY0" fmla="*/ 0 h 1812740"/>
              <a:gd name="connsiteX1" fmla="*/ 2546578 w 2546578"/>
              <a:gd name="connsiteY1" fmla="*/ 0 h 1812740"/>
              <a:gd name="connsiteX2" fmla="*/ 2546578 w 2546578"/>
              <a:gd name="connsiteY2" fmla="*/ 1812740 h 1812740"/>
              <a:gd name="connsiteX3" fmla="*/ 0 w 2546578"/>
              <a:gd name="connsiteY3" fmla="*/ 1812740 h 1812740"/>
            </a:gdLst>
            <a:ahLst/>
            <a:cxnLst>
              <a:cxn ang="0">
                <a:pos x="connsiteX0" y="connsiteY0"/>
              </a:cxn>
              <a:cxn ang="0">
                <a:pos x="connsiteX1" y="connsiteY1"/>
              </a:cxn>
              <a:cxn ang="0">
                <a:pos x="connsiteX2" y="connsiteY2"/>
              </a:cxn>
              <a:cxn ang="0">
                <a:pos x="connsiteX3" y="connsiteY3"/>
              </a:cxn>
            </a:cxnLst>
            <a:rect l="l" t="t" r="r" b="b"/>
            <a:pathLst>
              <a:path w="2546578" h="1812740">
                <a:moveTo>
                  <a:pt x="0" y="0"/>
                </a:moveTo>
                <a:lnTo>
                  <a:pt x="2546578" y="0"/>
                </a:lnTo>
                <a:lnTo>
                  <a:pt x="2546578" y="1812740"/>
                </a:lnTo>
                <a:lnTo>
                  <a:pt x="0" y="1812740"/>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3"/>
          </p:nvPr>
        </p:nvSpPr>
        <p:spPr>
          <a:xfrm>
            <a:off x="1843840"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4"/>
          </p:nvPr>
        </p:nvSpPr>
        <p:spPr>
          <a:xfrm>
            <a:off x="5116811"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5"/>
          </p:nvPr>
        </p:nvSpPr>
        <p:spPr>
          <a:xfrm>
            <a:off x="8389783"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01486" y="1492250"/>
            <a:ext cx="2921094" cy="2881115"/>
          </a:xfrm>
          <a:prstGeom prst="ellipse">
            <a:avLst/>
          </a:prstGeom>
        </p:spPr>
        <p:txBody>
          <a:bodyPr wrap="square">
            <a:noAutofit/>
          </a:bodyPr>
          <a:lstStyle/>
          <a:p>
            <a:endParaRPr lang="zh-CN" altLang="en-US"/>
          </a:p>
        </p:txBody>
      </p:sp>
      <p:sp>
        <p:nvSpPr>
          <p:cNvPr id="11" name="图片占位符 10"/>
          <p:cNvSpPr>
            <a:spLocks noGrp="1"/>
          </p:cNvSpPr>
          <p:nvPr>
            <p:ph type="pic" sz="quarter" idx="11"/>
          </p:nvPr>
        </p:nvSpPr>
        <p:spPr>
          <a:xfrm>
            <a:off x="4628198" y="1492254"/>
            <a:ext cx="2921094" cy="2881115"/>
          </a:xfrm>
          <a:prstGeom prst="ellipse">
            <a:avLst/>
          </a:prstGeom>
        </p:spPr>
        <p:txBody>
          <a:bodyPr wrap="square">
            <a:noAutofit/>
          </a:bodyPr>
          <a:lstStyle/>
          <a:p>
            <a:endParaRPr lang="zh-CN" altLang="en-US"/>
          </a:p>
        </p:txBody>
      </p:sp>
      <p:sp>
        <p:nvSpPr>
          <p:cNvPr id="12" name="图片占位符 11"/>
          <p:cNvSpPr>
            <a:spLocks noGrp="1"/>
          </p:cNvSpPr>
          <p:nvPr>
            <p:ph type="pic" sz="quarter" idx="12"/>
          </p:nvPr>
        </p:nvSpPr>
        <p:spPr>
          <a:xfrm>
            <a:off x="8254906" y="1492254"/>
            <a:ext cx="2921094" cy="2881115"/>
          </a:xfrm>
          <a:prstGeom prst="ellipse">
            <a:avLst/>
          </a:pr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
        <p:nvSpPr>
          <p:cNvPr id="9" name="图片占位符 8"/>
          <p:cNvSpPr>
            <a:spLocks noGrp="1"/>
          </p:cNvSpPr>
          <p:nvPr>
            <p:ph type="pic" sz="quarter" idx="13"/>
          </p:nvPr>
        </p:nvSpPr>
        <p:spPr>
          <a:xfrm>
            <a:off x="2282620" y="2227811"/>
            <a:ext cx="1924854" cy="1632672"/>
          </a:xfrm>
          <a:custGeom>
            <a:avLst/>
            <a:gdLst>
              <a:gd name="connsiteX0" fmla="*/ 408168 w 1924854"/>
              <a:gd name="connsiteY0" fmla="*/ 0 h 1632672"/>
              <a:gd name="connsiteX1" fmla="*/ 1516686 w 1924854"/>
              <a:gd name="connsiteY1" fmla="*/ 0 h 1632672"/>
              <a:gd name="connsiteX2" fmla="*/ 1924854 w 1924854"/>
              <a:gd name="connsiteY2" fmla="*/ 816336 h 1632672"/>
              <a:gd name="connsiteX3" fmla="*/ 1516686 w 1924854"/>
              <a:gd name="connsiteY3" fmla="*/ 1632672 h 1632672"/>
              <a:gd name="connsiteX4" fmla="*/ 408168 w 1924854"/>
              <a:gd name="connsiteY4" fmla="*/ 1632672 h 1632672"/>
              <a:gd name="connsiteX5" fmla="*/ 0 w 1924854"/>
              <a:gd name="connsiteY5" fmla="*/ 816336 h 163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854" h="1632672">
                <a:moveTo>
                  <a:pt x="408168" y="0"/>
                </a:moveTo>
                <a:lnTo>
                  <a:pt x="1516686" y="0"/>
                </a:lnTo>
                <a:lnTo>
                  <a:pt x="1924854" y="816336"/>
                </a:lnTo>
                <a:lnTo>
                  <a:pt x="1516686" y="1632672"/>
                </a:lnTo>
                <a:lnTo>
                  <a:pt x="408168" y="1632672"/>
                </a:lnTo>
                <a:lnTo>
                  <a:pt x="0" y="816336"/>
                </a:lnTo>
                <a:close/>
              </a:path>
            </a:pathLst>
          </a:custGeom>
        </p:spPr>
        <p:txBody>
          <a:bodyPr wrap="square">
            <a:noAutofit/>
          </a:bodyPr>
          <a:lstStyle/>
          <a:p>
            <a:endParaRPr lang="zh-CN" altLang="en-US"/>
          </a:p>
        </p:txBody>
      </p:sp>
      <p:sp>
        <p:nvSpPr>
          <p:cNvPr id="10" name="图片占位符 9"/>
          <p:cNvSpPr>
            <a:spLocks noGrp="1"/>
          </p:cNvSpPr>
          <p:nvPr>
            <p:ph type="pic" sz="quarter" idx="14"/>
          </p:nvPr>
        </p:nvSpPr>
        <p:spPr>
          <a:xfrm>
            <a:off x="5136847" y="2227811"/>
            <a:ext cx="1924854" cy="1632672"/>
          </a:xfrm>
          <a:custGeom>
            <a:avLst/>
            <a:gdLst>
              <a:gd name="connsiteX0" fmla="*/ 408168 w 1924854"/>
              <a:gd name="connsiteY0" fmla="*/ 0 h 1632672"/>
              <a:gd name="connsiteX1" fmla="*/ 1516686 w 1924854"/>
              <a:gd name="connsiteY1" fmla="*/ 0 h 1632672"/>
              <a:gd name="connsiteX2" fmla="*/ 1924854 w 1924854"/>
              <a:gd name="connsiteY2" fmla="*/ 816336 h 1632672"/>
              <a:gd name="connsiteX3" fmla="*/ 1516686 w 1924854"/>
              <a:gd name="connsiteY3" fmla="*/ 1632672 h 1632672"/>
              <a:gd name="connsiteX4" fmla="*/ 408168 w 1924854"/>
              <a:gd name="connsiteY4" fmla="*/ 1632672 h 1632672"/>
              <a:gd name="connsiteX5" fmla="*/ 0 w 1924854"/>
              <a:gd name="connsiteY5" fmla="*/ 816336 h 163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854" h="1632672">
                <a:moveTo>
                  <a:pt x="408168" y="0"/>
                </a:moveTo>
                <a:lnTo>
                  <a:pt x="1516686" y="0"/>
                </a:lnTo>
                <a:lnTo>
                  <a:pt x="1924854" y="816336"/>
                </a:lnTo>
                <a:lnTo>
                  <a:pt x="1516686" y="1632672"/>
                </a:lnTo>
                <a:lnTo>
                  <a:pt x="408168" y="1632672"/>
                </a:lnTo>
                <a:lnTo>
                  <a:pt x="0" y="816336"/>
                </a:lnTo>
                <a:close/>
              </a:path>
            </a:pathLst>
          </a:custGeom>
        </p:spPr>
        <p:txBody>
          <a:bodyPr wrap="square">
            <a:noAutofit/>
          </a:bodyPr>
          <a:lstStyle/>
          <a:p>
            <a:endParaRPr lang="zh-CN" altLang="en-US"/>
          </a:p>
        </p:txBody>
      </p:sp>
      <p:sp>
        <p:nvSpPr>
          <p:cNvPr id="11" name="图片占位符 10"/>
          <p:cNvSpPr>
            <a:spLocks noGrp="1"/>
          </p:cNvSpPr>
          <p:nvPr>
            <p:ph type="pic" sz="quarter" idx="15"/>
          </p:nvPr>
        </p:nvSpPr>
        <p:spPr>
          <a:xfrm>
            <a:off x="7991073" y="2227811"/>
            <a:ext cx="1924854" cy="1632672"/>
          </a:xfrm>
          <a:custGeom>
            <a:avLst/>
            <a:gdLst>
              <a:gd name="connsiteX0" fmla="*/ 408168 w 1924854"/>
              <a:gd name="connsiteY0" fmla="*/ 0 h 1632672"/>
              <a:gd name="connsiteX1" fmla="*/ 1516686 w 1924854"/>
              <a:gd name="connsiteY1" fmla="*/ 0 h 1632672"/>
              <a:gd name="connsiteX2" fmla="*/ 1924854 w 1924854"/>
              <a:gd name="connsiteY2" fmla="*/ 816336 h 1632672"/>
              <a:gd name="connsiteX3" fmla="*/ 1516686 w 1924854"/>
              <a:gd name="connsiteY3" fmla="*/ 1632672 h 1632672"/>
              <a:gd name="connsiteX4" fmla="*/ 408168 w 1924854"/>
              <a:gd name="connsiteY4" fmla="*/ 1632672 h 1632672"/>
              <a:gd name="connsiteX5" fmla="*/ 0 w 1924854"/>
              <a:gd name="connsiteY5" fmla="*/ 816336 h 163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854" h="1632672">
                <a:moveTo>
                  <a:pt x="408168" y="0"/>
                </a:moveTo>
                <a:lnTo>
                  <a:pt x="1516686" y="0"/>
                </a:lnTo>
                <a:lnTo>
                  <a:pt x="1924854" y="816336"/>
                </a:lnTo>
                <a:lnTo>
                  <a:pt x="1516686" y="1632672"/>
                </a:lnTo>
                <a:lnTo>
                  <a:pt x="408168" y="1632672"/>
                </a:lnTo>
                <a:lnTo>
                  <a:pt x="0" y="816336"/>
                </a:lnTo>
                <a:close/>
              </a:path>
            </a:pathLst>
          </a:custGeom>
        </p:spPr>
        <p:txBody>
          <a:bodyPr wrap="square">
            <a:noAutofit/>
          </a:bodyPr>
          <a:lstStyle/>
          <a:p>
            <a:endParaRPr lang="zh-CN" altLang="en-US"/>
          </a:p>
        </p:txBody>
      </p:sp>
      <p:sp>
        <p:nvSpPr>
          <p:cNvPr id="5" name="灯片编号占位符 2"/>
          <p:cNvSpPr>
            <a:spLocks noGrp="1"/>
          </p:cNvSpPr>
          <p:nvPr>
            <p:ph type="sldNum" sz="quarter" idx="4"/>
          </p:nvPr>
        </p:nvSpPr>
        <p:spPr>
          <a:xfrm>
            <a:off x="11025188" y="490538"/>
            <a:ext cx="584200" cy="365125"/>
          </a:xfrm>
          <a:prstGeom prst="rect">
            <a:avLst/>
          </a:prstGeom>
        </p:spPr>
        <p:txBody>
          <a:bodyPr vert="horz" lIns="91440" tIns="45720" rIns="91440" bIns="45720" rtlCol="0" anchor="ctr"/>
          <a:lstStyle>
            <a:lvl1pPr algn="ctr">
              <a:defRPr sz="1100" i="1">
                <a:solidFill>
                  <a:schemeClr val="bg1"/>
                </a:solidFill>
                <a:latin typeface="Century Gothic" panose="020B0502020202020204" pitchFamily="34" charset="0"/>
              </a:defRPr>
            </a:lvl1pPr>
          </a:lstStyle>
          <a:p>
            <a:fld id="{34FFDC9D-D022-4C4F-9F36-3FAD1C14D3EB}"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0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40122"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6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6" y="2047260"/>
                </a:lnTo>
                <a:cubicBezTo>
                  <a:pt x="1152171" y="2155815"/>
                  <a:pt x="976170" y="2155815"/>
                  <a:pt x="867615" y="2047260"/>
                </a:cubicBezTo>
                <a:lnTo>
                  <a:pt x="81417" y="1261062"/>
                </a:lnTo>
                <a:cubicBezTo>
                  <a:pt x="-27138" y="1152507"/>
                  <a:pt x="-27138" y="976505"/>
                  <a:pt x="81417" y="867950"/>
                </a:cubicBezTo>
                <a:lnTo>
                  <a:pt x="867950" y="81417"/>
                </a:lnTo>
                <a:cubicBezTo>
                  <a:pt x="922227" y="27139"/>
                  <a:pt x="993367" y="0"/>
                  <a:pt x="1064506"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67815"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7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7" y="2047260"/>
                </a:lnTo>
                <a:cubicBezTo>
                  <a:pt x="1152172" y="2155815"/>
                  <a:pt x="976170" y="2155815"/>
                  <a:pt x="867615" y="2047260"/>
                </a:cubicBezTo>
                <a:lnTo>
                  <a:pt x="81417" y="1261062"/>
                </a:lnTo>
                <a:cubicBezTo>
                  <a:pt x="-27138" y="1152507"/>
                  <a:pt x="-27138" y="976505"/>
                  <a:pt x="81417" y="867950"/>
                </a:cubicBezTo>
                <a:lnTo>
                  <a:pt x="867950" y="81417"/>
                </a:lnTo>
                <a:cubicBezTo>
                  <a:pt x="922227" y="27139"/>
                  <a:pt x="993366" y="0"/>
                  <a:pt x="1064506"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95509"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7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7" y="2047260"/>
                </a:lnTo>
                <a:cubicBezTo>
                  <a:pt x="1152172" y="2155815"/>
                  <a:pt x="976170" y="2155815"/>
                  <a:pt x="867615" y="2047260"/>
                </a:cubicBezTo>
                <a:lnTo>
                  <a:pt x="81417" y="1261062"/>
                </a:lnTo>
                <a:cubicBezTo>
                  <a:pt x="-27138" y="1152507"/>
                  <a:pt x="-27138" y="976505"/>
                  <a:pt x="81417" y="867950"/>
                </a:cubicBezTo>
                <a:lnTo>
                  <a:pt x="867950" y="81417"/>
                </a:lnTo>
                <a:cubicBezTo>
                  <a:pt x="922227" y="27139"/>
                  <a:pt x="993367" y="0"/>
                  <a:pt x="1064506"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523201" y="2138763"/>
            <a:ext cx="2128677" cy="2128676"/>
          </a:xfrm>
          <a:custGeom>
            <a:avLst/>
            <a:gdLst>
              <a:gd name="connsiteX0" fmla="*/ 1064507 w 2128677"/>
              <a:gd name="connsiteY0" fmla="*/ 0 h 2128676"/>
              <a:gd name="connsiteX1" fmla="*/ 1261062 w 2128677"/>
              <a:gd name="connsiteY1" fmla="*/ 81417 h 2128676"/>
              <a:gd name="connsiteX2" fmla="*/ 2047261 w 2128677"/>
              <a:gd name="connsiteY2" fmla="*/ 867615 h 2128676"/>
              <a:gd name="connsiteX3" fmla="*/ 2047261 w 2128677"/>
              <a:gd name="connsiteY3" fmla="*/ 1260726 h 2128676"/>
              <a:gd name="connsiteX4" fmla="*/ 1260727 w 2128677"/>
              <a:gd name="connsiteY4" fmla="*/ 2047260 h 2128676"/>
              <a:gd name="connsiteX5" fmla="*/ 867616 w 2128677"/>
              <a:gd name="connsiteY5" fmla="*/ 2047260 h 2128676"/>
              <a:gd name="connsiteX6" fmla="*/ 81417 w 2128677"/>
              <a:gd name="connsiteY6" fmla="*/ 1261062 h 2128676"/>
              <a:gd name="connsiteX7" fmla="*/ 81417 w 2128677"/>
              <a:gd name="connsiteY7" fmla="*/ 867950 h 2128676"/>
              <a:gd name="connsiteX8" fmla="*/ 867951 w 2128677"/>
              <a:gd name="connsiteY8" fmla="*/ 81417 h 2128676"/>
              <a:gd name="connsiteX9" fmla="*/ 1064507 w 2128677"/>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7" h="2128676">
                <a:moveTo>
                  <a:pt x="1064507" y="0"/>
                </a:moveTo>
                <a:cubicBezTo>
                  <a:pt x="1135645" y="0"/>
                  <a:pt x="1206784" y="27139"/>
                  <a:pt x="1261062" y="81417"/>
                </a:cubicBezTo>
                <a:lnTo>
                  <a:pt x="2047261" y="867615"/>
                </a:lnTo>
                <a:cubicBezTo>
                  <a:pt x="2155816" y="976170"/>
                  <a:pt x="2155816" y="1152171"/>
                  <a:pt x="2047261" y="1260726"/>
                </a:cubicBezTo>
                <a:lnTo>
                  <a:pt x="1260727" y="2047260"/>
                </a:lnTo>
                <a:cubicBezTo>
                  <a:pt x="1152172" y="2155815"/>
                  <a:pt x="976171" y="2155815"/>
                  <a:pt x="867616" y="2047260"/>
                </a:cubicBezTo>
                <a:lnTo>
                  <a:pt x="81417" y="1261062"/>
                </a:lnTo>
                <a:cubicBezTo>
                  <a:pt x="-27138" y="1152507"/>
                  <a:pt x="-27138" y="976505"/>
                  <a:pt x="81417" y="867950"/>
                </a:cubicBezTo>
                <a:lnTo>
                  <a:pt x="867951" y="81417"/>
                </a:lnTo>
                <a:cubicBezTo>
                  <a:pt x="922229" y="27139"/>
                  <a:pt x="993368" y="0"/>
                  <a:pt x="1064507"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9_自定义版式">
    <p:spTree>
      <p:nvGrpSpPr>
        <p:cNvPr id="1" name=""/>
        <p:cNvGrpSpPr/>
        <p:nvPr/>
      </p:nvGrpSpPr>
      <p:grpSpPr>
        <a:xfrm>
          <a:off x="0" y="0"/>
          <a:ext cx="0" cy="0"/>
          <a:chOff x="0" y="0"/>
          <a:chExt cx="0" cy="0"/>
        </a:xfrm>
      </p:grpSpPr>
      <p:sp>
        <p:nvSpPr>
          <p:cNvPr id="23" name="图片占位符 22"/>
          <p:cNvSpPr>
            <a:spLocks noGrp="1"/>
          </p:cNvSpPr>
          <p:nvPr>
            <p:ph type="pic" sz="quarter" idx="15"/>
          </p:nvPr>
        </p:nvSpPr>
        <p:spPr>
          <a:xfrm>
            <a:off x="874714" y="347315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
        <p:nvSpPr>
          <p:cNvPr id="32" name="图片占位符 31"/>
          <p:cNvSpPr>
            <a:spLocks noGrp="1"/>
          </p:cNvSpPr>
          <p:nvPr>
            <p:ph type="pic" sz="quarter" idx="16"/>
          </p:nvPr>
        </p:nvSpPr>
        <p:spPr>
          <a:xfrm>
            <a:off x="2980981" y="347315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
        <p:nvSpPr>
          <p:cNvPr id="31" name="图片占位符 30"/>
          <p:cNvSpPr>
            <a:spLocks noGrp="1"/>
          </p:cNvSpPr>
          <p:nvPr>
            <p:ph type="pic" sz="quarter" idx="17"/>
          </p:nvPr>
        </p:nvSpPr>
        <p:spPr>
          <a:xfrm>
            <a:off x="5087249" y="347315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
        <p:nvSpPr>
          <p:cNvPr id="30" name="图片占位符 29"/>
          <p:cNvSpPr>
            <a:spLocks noGrp="1"/>
          </p:cNvSpPr>
          <p:nvPr>
            <p:ph type="pic" sz="quarter" idx="18"/>
          </p:nvPr>
        </p:nvSpPr>
        <p:spPr>
          <a:xfrm>
            <a:off x="7193515" y="347315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
        <p:nvSpPr>
          <p:cNvPr id="29" name="图片占位符 28"/>
          <p:cNvSpPr>
            <a:spLocks noGrp="1"/>
          </p:cNvSpPr>
          <p:nvPr>
            <p:ph type="pic" sz="quarter" idx="19"/>
          </p:nvPr>
        </p:nvSpPr>
        <p:spPr>
          <a:xfrm>
            <a:off x="9299783" y="347315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
        <p:nvSpPr>
          <p:cNvPr id="24" name="图片占位符 23"/>
          <p:cNvSpPr>
            <a:spLocks noGrp="1"/>
          </p:cNvSpPr>
          <p:nvPr>
            <p:ph type="pic" sz="quarter" idx="10"/>
          </p:nvPr>
        </p:nvSpPr>
        <p:spPr>
          <a:xfrm>
            <a:off x="874714" y="136734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
        <p:nvSpPr>
          <p:cNvPr id="25" name="图片占位符 24"/>
          <p:cNvSpPr>
            <a:spLocks noGrp="1"/>
          </p:cNvSpPr>
          <p:nvPr>
            <p:ph type="pic" sz="quarter" idx="11"/>
          </p:nvPr>
        </p:nvSpPr>
        <p:spPr>
          <a:xfrm>
            <a:off x="2980981" y="136734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
        <p:nvSpPr>
          <p:cNvPr id="26" name="图片占位符 25"/>
          <p:cNvSpPr>
            <a:spLocks noGrp="1"/>
          </p:cNvSpPr>
          <p:nvPr>
            <p:ph type="pic" sz="quarter" idx="12"/>
          </p:nvPr>
        </p:nvSpPr>
        <p:spPr>
          <a:xfrm>
            <a:off x="5087249" y="136734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
        <p:nvSpPr>
          <p:cNvPr id="27" name="图片占位符 26"/>
          <p:cNvSpPr>
            <a:spLocks noGrp="1"/>
          </p:cNvSpPr>
          <p:nvPr>
            <p:ph type="pic" sz="quarter" idx="13"/>
          </p:nvPr>
        </p:nvSpPr>
        <p:spPr>
          <a:xfrm>
            <a:off x="7193515" y="136734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
        <p:nvSpPr>
          <p:cNvPr id="28" name="图片占位符 27"/>
          <p:cNvSpPr>
            <a:spLocks noGrp="1"/>
          </p:cNvSpPr>
          <p:nvPr>
            <p:ph type="pic" sz="quarter" idx="14"/>
          </p:nvPr>
        </p:nvSpPr>
        <p:spPr>
          <a:xfrm>
            <a:off x="9299783" y="1367341"/>
            <a:ext cx="2017507" cy="2017508"/>
          </a:xfrm>
          <a:custGeom>
            <a:avLst/>
            <a:gdLst>
              <a:gd name="connsiteX0" fmla="*/ 0 w 2017507"/>
              <a:gd name="connsiteY0" fmla="*/ 0 h 2017508"/>
              <a:gd name="connsiteX1" fmla="*/ 2017507 w 2017507"/>
              <a:gd name="connsiteY1" fmla="*/ 0 h 2017508"/>
              <a:gd name="connsiteX2" fmla="*/ 2017507 w 2017507"/>
              <a:gd name="connsiteY2" fmla="*/ 2017508 h 2017508"/>
              <a:gd name="connsiteX3" fmla="*/ 0 w 2017507"/>
              <a:gd name="connsiteY3" fmla="*/ 2017508 h 2017508"/>
            </a:gdLst>
            <a:ahLst/>
            <a:cxnLst>
              <a:cxn ang="0">
                <a:pos x="connsiteX0" y="connsiteY0"/>
              </a:cxn>
              <a:cxn ang="0">
                <a:pos x="connsiteX1" y="connsiteY1"/>
              </a:cxn>
              <a:cxn ang="0">
                <a:pos x="connsiteX2" y="connsiteY2"/>
              </a:cxn>
              <a:cxn ang="0">
                <a:pos x="connsiteX3" y="connsiteY3"/>
              </a:cxn>
            </a:cxnLst>
            <a:rect l="l" t="t" r="r" b="b"/>
            <a:pathLst>
              <a:path w="2017507" h="2017508">
                <a:moveTo>
                  <a:pt x="0" y="0"/>
                </a:moveTo>
                <a:lnTo>
                  <a:pt x="2017507" y="0"/>
                </a:lnTo>
                <a:lnTo>
                  <a:pt x="2017507" y="2017508"/>
                </a:lnTo>
                <a:lnTo>
                  <a:pt x="0" y="2017508"/>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涂豆思   目录">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cSld name="29_空白">
    <p:spTree>
      <p:nvGrpSpPr>
        <p:cNvPr id="1" name=""/>
        <p:cNvGrpSpPr/>
        <p:nvPr/>
      </p:nvGrpSpPr>
      <p:grpSpPr>
        <a:xfrm>
          <a:off x="0" y="0"/>
          <a:ext cx="0" cy="0"/>
          <a:chOff x="0" y="0"/>
          <a:chExt cx="0" cy="0"/>
        </a:xfrm>
      </p:grpSpPr>
      <p:sp>
        <p:nvSpPr>
          <p:cNvPr id="1049208" name="Date Placeholder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6C1B18A9-9724-4058-A76B-6D7B834CBC43}" type="datetimeFigureOut">
              <a:rPr kumimoji="0" lang="zh-CN" altLang="en-US" sz="1800" b="0" i="0" u="none" strike="noStrike" kern="1200" cap="none" spc="0" normalizeH="0" baseline="0" noProof="0" smtClean="0">
                <a:ln>
                  <a:noFill/>
                </a:ln>
                <a:solidFill>
                  <a:srgbClr val="FFFFFF"/>
                </a:solidFill>
                <a:effectLst/>
                <a:uLnTx/>
                <a:uFillTx/>
                <a:latin typeface="Calibri" panose="020F0502020204030204"/>
                <a:ea typeface="等线" panose="02010600030101010101" pitchFamily="2" charset="-122"/>
                <a:cs typeface="+mn-cs"/>
              </a:rPr>
            </a:fld>
            <a:endParaRPr kumimoji="0" lang="zh-CN" altLang="en-US" sz="1800" b="0" i="0" u="none" strike="noStrike" kern="120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1049209" name="Footer Placeholder 2"/>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1049210" name="Slide Number Placeholder 3"/>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6B44C7D-F9D3-4C65-BF27-B157973C16F8}" type="slidenum">
              <a:rPr kumimoji="0" lang="zh-CN" altLang="en-US" sz="1800" b="0" i="0" u="none" strike="noStrike" kern="1200" cap="none" spc="0" normalizeH="0" baseline="0" noProof="0" smtClean="0">
                <a:ln>
                  <a:noFill/>
                </a:ln>
                <a:solidFill>
                  <a:srgbClr val="FFFFFF"/>
                </a:solidFill>
                <a:effectLst/>
                <a:uLnTx/>
                <a:uFillTx/>
                <a:latin typeface="Calibri" panose="020F0502020204030204"/>
                <a:ea typeface="等线" panose="02010600030101010101" pitchFamily="2" charset="-122"/>
                <a:cs typeface="+mn-cs"/>
              </a:rPr>
            </a:fld>
            <a:endParaRPr kumimoji="0" lang="zh-CN" altLang="en-US" sz="1800" b="0" i="0" u="none" strike="noStrike" kern="120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958312" y="2824568"/>
            <a:ext cx="1952785" cy="2150390"/>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12" name="图片占位符 6"/>
          <p:cNvSpPr>
            <a:spLocks noGrp="1"/>
          </p:cNvSpPr>
          <p:nvPr>
            <p:ph type="pic" sz="quarter" idx="12"/>
          </p:nvPr>
        </p:nvSpPr>
        <p:spPr>
          <a:xfrm>
            <a:off x="9280895" y="2824568"/>
            <a:ext cx="1952785" cy="2150390"/>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13" name="图片占位符 6"/>
          <p:cNvSpPr>
            <a:spLocks noGrp="1"/>
          </p:cNvSpPr>
          <p:nvPr>
            <p:ph type="pic" sz="quarter" idx="13"/>
          </p:nvPr>
        </p:nvSpPr>
        <p:spPr>
          <a:xfrm>
            <a:off x="3038958" y="2824568"/>
            <a:ext cx="1952785" cy="2150390"/>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14" name="图片占位符 6"/>
          <p:cNvSpPr>
            <a:spLocks noGrp="1"/>
          </p:cNvSpPr>
          <p:nvPr>
            <p:ph type="pic" sz="quarter" idx="14"/>
          </p:nvPr>
        </p:nvSpPr>
        <p:spPr>
          <a:xfrm>
            <a:off x="7200250" y="2824568"/>
            <a:ext cx="1952785" cy="2150390"/>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9" name="图片占位符 6"/>
          <p:cNvSpPr>
            <a:spLocks noGrp="1"/>
          </p:cNvSpPr>
          <p:nvPr>
            <p:ph type="pic" sz="quarter" idx="15"/>
          </p:nvPr>
        </p:nvSpPr>
        <p:spPr>
          <a:xfrm>
            <a:off x="5119609" y="2824568"/>
            <a:ext cx="1952785" cy="2150390"/>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涂豆思">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0A33529-0E46-4087-A961-FFA30B42F021}" type="datetimeFigureOut">
              <a:rPr kumimoji="0" lang="zh-CN" altLang="en-US" sz="1200" b="0" i="0" u="none" strike="noStrike" kern="1200" cap="none" spc="0" normalizeH="0" baseline="0" noProof="0" smtClean="0">
                <a:ln>
                  <a:noFill/>
                </a:ln>
                <a:solidFill>
                  <a:prstClr val="black">
                    <a:tint val="75000"/>
                  </a:prstClr>
                </a:solidFill>
                <a:effectLst/>
                <a:uLnTx/>
                <a:uFillTx/>
                <a:latin typeface="+mn-lt"/>
                <a:ea typeface="+mn-ea"/>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56F018A-0353-4915-8950-70B65BDEF676}" type="slidenum">
              <a:rPr kumimoji="0" lang="zh-CN" altLang="en-US" sz="1200" b="0" i="0" u="none" strike="noStrike" kern="1200" cap="none" spc="0" normalizeH="0" baseline="0" noProof="0" smtClean="0">
                <a:ln>
                  <a:noFill/>
                </a:ln>
                <a:solidFill>
                  <a:prstClr val="black">
                    <a:tint val="75000"/>
                  </a:prstClr>
                </a:solidFill>
                <a:effectLst/>
                <a:uLnTx/>
                <a:uFillTx/>
                <a:latin typeface="+mn-lt"/>
                <a:ea typeface="+mn-ea"/>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4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1770536" y="2045018"/>
            <a:ext cx="1902424" cy="1902424"/>
          </a:xfrm>
          <a:prstGeom prst="ellipse">
            <a:avLst/>
          </a:prstGeom>
        </p:spPr>
        <p:txBody>
          <a:bodyPr wrap="square">
            <a:noAutofit/>
          </a:bodyPr>
          <a:lstStyle/>
          <a:p>
            <a:endParaRPr lang="zh-CN" altLang="en-US"/>
          </a:p>
        </p:txBody>
      </p:sp>
      <p:sp>
        <p:nvSpPr>
          <p:cNvPr id="5" name="图片占位符 6"/>
          <p:cNvSpPr>
            <a:spLocks noGrp="1"/>
          </p:cNvSpPr>
          <p:nvPr>
            <p:ph type="pic" sz="quarter" idx="12"/>
          </p:nvPr>
        </p:nvSpPr>
        <p:spPr>
          <a:xfrm>
            <a:off x="5170507" y="2045018"/>
            <a:ext cx="1902424" cy="1902424"/>
          </a:xfrm>
          <a:prstGeom prst="ellipse">
            <a:avLst/>
          </a:prstGeom>
        </p:spPr>
        <p:txBody>
          <a:bodyPr wrap="square">
            <a:noAutofit/>
          </a:bodyPr>
          <a:lstStyle/>
          <a:p>
            <a:endParaRPr lang="zh-CN" altLang="en-US"/>
          </a:p>
        </p:txBody>
      </p:sp>
      <p:sp>
        <p:nvSpPr>
          <p:cNvPr id="6" name="图片占位符 6"/>
          <p:cNvSpPr>
            <a:spLocks noGrp="1"/>
          </p:cNvSpPr>
          <p:nvPr>
            <p:ph type="pic" sz="quarter" idx="13"/>
          </p:nvPr>
        </p:nvSpPr>
        <p:spPr>
          <a:xfrm>
            <a:off x="8570479" y="2045018"/>
            <a:ext cx="1902424" cy="1902424"/>
          </a:xfrm>
          <a:prstGeom prst="ellipse">
            <a:avLst/>
          </a:pr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3" name="图片占位符 6"/>
          <p:cNvSpPr>
            <a:spLocks noGrp="1"/>
          </p:cNvSpPr>
          <p:nvPr>
            <p:ph type="pic" sz="quarter" idx="11"/>
          </p:nvPr>
        </p:nvSpPr>
        <p:spPr>
          <a:xfrm>
            <a:off x="4489705" y="3869340"/>
            <a:ext cx="3212592" cy="1917239"/>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8" name="图片占位符 6"/>
          <p:cNvSpPr>
            <a:spLocks noGrp="1"/>
          </p:cNvSpPr>
          <p:nvPr>
            <p:ph type="pic" sz="quarter" idx="12"/>
          </p:nvPr>
        </p:nvSpPr>
        <p:spPr>
          <a:xfrm>
            <a:off x="3533067" y="3655467"/>
            <a:ext cx="1601117" cy="1601116"/>
          </a:xfrm>
          <a:prstGeom prst="diamond">
            <a:avLst/>
          </a:prstGeom>
        </p:spPr>
        <p:txBody>
          <a:bodyPr wrap="square">
            <a:noAutofit/>
          </a:bodyPr>
          <a:lstStyle/>
          <a:p>
            <a:endParaRPr lang="zh-CN" altLang="en-US"/>
          </a:p>
        </p:txBody>
      </p:sp>
      <p:sp>
        <p:nvSpPr>
          <p:cNvPr id="9" name="图片占位符 6"/>
          <p:cNvSpPr>
            <a:spLocks noGrp="1"/>
          </p:cNvSpPr>
          <p:nvPr>
            <p:ph type="pic" sz="quarter" idx="13"/>
          </p:nvPr>
        </p:nvSpPr>
        <p:spPr>
          <a:xfrm>
            <a:off x="7059447" y="1777565"/>
            <a:ext cx="1601117" cy="1601116"/>
          </a:xfrm>
          <a:prstGeom prst="diamond">
            <a:avLst/>
          </a:prstGeom>
        </p:spPr>
        <p:txBody>
          <a:bodyPr wrap="square">
            <a:noAutofit/>
          </a:bodyPr>
          <a:lstStyle/>
          <a:p>
            <a:endParaRPr lang="zh-CN" altLang="en-US"/>
          </a:p>
        </p:txBody>
      </p:sp>
      <p:sp>
        <p:nvSpPr>
          <p:cNvPr id="10" name="图片占位符 6"/>
          <p:cNvSpPr>
            <a:spLocks noGrp="1"/>
          </p:cNvSpPr>
          <p:nvPr>
            <p:ph type="pic" sz="quarter" idx="14"/>
          </p:nvPr>
        </p:nvSpPr>
        <p:spPr>
          <a:xfrm>
            <a:off x="7059447" y="3655467"/>
            <a:ext cx="1601117" cy="1601116"/>
          </a:xfrm>
          <a:prstGeom prst="diamond">
            <a:avLst/>
          </a:prstGeom>
        </p:spPr>
        <p:txBody>
          <a:bodyPr wrap="square">
            <a:noAutofit/>
          </a:bodyPr>
          <a:lstStyle/>
          <a:p>
            <a:endParaRPr lang="zh-CN" altLang="en-US"/>
          </a:p>
        </p:txBody>
      </p:sp>
      <p:sp>
        <p:nvSpPr>
          <p:cNvPr id="3" name="图片占位符 6"/>
          <p:cNvSpPr>
            <a:spLocks noGrp="1"/>
          </p:cNvSpPr>
          <p:nvPr>
            <p:ph type="pic" sz="quarter" idx="11"/>
          </p:nvPr>
        </p:nvSpPr>
        <p:spPr>
          <a:xfrm>
            <a:off x="3533067" y="1777565"/>
            <a:ext cx="1601117" cy="1601116"/>
          </a:xfrm>
          <a:prstGeom prst="diamond">
            <a:avLst/>
          </a:pr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3" Type="http://schemas.openxmlformats.org/officeDocument/2006/relationships/theme" Target="../theme/theme1.xml"/><Relationship Id="rId62" Type="http://schemas.openxmlformats.org/officeDocument/2006/relationships/image" Target="../media/image1.png"/><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62"/>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alpha val="0"/>
                </a:schemeClr>
              </a:solidFill>
              <a:latin typeface="微软雅黑" panose="020B0503020204020204" pitchFamily="34" charset="-122"/>
              <a:ea typeface="微软雅黑" panose="020B0503020204020204" pitchFamily="34" charset="-122"/>
              <a:sym typeface="+mn-ea"/>
            </a:endParaRP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endParaRPr lang="en-US" altLang="zh-CN" sz="600" dirty="0">
              <a:solidFill>
                <a:schemeClr val="bg1">
                  <a:alpha val="0"/>
                </a:schemeClr>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Lst>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57.xml"/><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microsoft.com/office/2007/relationships/media" Target="../media/media1.mp4"/><Relationship Id="rId1" Type="http://schemas.openxmlformats.org/officeDocument/2006/relationships/video" Target="../media/media1.mp4"/></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61.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image" Target="../media/image14.jpeg"/><Relationship Id="rId5" Type="http://schemas.openxmlformats.org/officeDocument/2006/relationships/tags" Target="../tags/tag81.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tags" Target="../tags/tag80.xml"/><Relationship Id="rId1" Type="http://schemas.openxmlformats.org/officeDocument/2006/relationships/tags" Target="../tags/tag79.xml"/></Relationships>
</file>

<file path=ppt/slides/_rels/slide11.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image" Target="../media/image15.png"/><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3" Type="http://schemas.openxmlformats.org/officeDocument/2006/relationships/slideLayout" Target="../slideLayouts/slideLayout61.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4.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61.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image" Target="../media/image18.jpeg"/><Relationship Id="rId5" Type="http://schemas.openxmlformats.org/officeDocument/2006/relationships/tags" Target="../tags/tag102.xml"/><Relationship Id="rId4" Type="http://schemas.openxmlformats.org/officeDocument/2006/relationships/image" Target="../media/image17.jpeg"/><Relationship Id="rId3" Type="http://schemas.openxmlformats.org/officeDocument/2006/relationships/tags" Target="../tags/tag101.xml"/><Relationship Id="rId28" Type="http://schemas.openxmlformats.org/officeDocument/2006/relationships/slideLayout" Target="../slideLayouts/slideLayout61.xml"/><Relationship Id="rId27" Type="http://schemas.openxmlformats.org/officeDocument/2006/relationships/tags" Target="../tags/tag12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tags" Target="../tags/tag118.xml"/><Relationship Id="rId23" Type="http://schemas.openxmlformats.org/officeDocument/2006/relationships/tags" Target="../tags/tag117.xml"/><Relationship Id="rId22" Type="http://schemas.openxmlformats.org/officeDocument/2006/relationships/tags" Target="../tags/tag116.xml"/><Relationship Id="rId21" Type="http://schemas.openxmlformats.org/officeDocument/2006/relationships/tags" Target="../tags/tag115.xml"/><Relationship Id="rId20" Type="http://schemas.openxmlformats.org/officeDocument/2006/relationships/tags" Target="../tags/tag114.xml"/><Relationship Id="rId2" Type="http://schemas.openxmlformats.org/officeDocument/2006/relationships/tags" Target="../tags/tag100.xml"/><Relationship Id="rId19" Type="http://schemas.openxmlformats.org/officeDocument/2006/relationships/tags" Target="../tags/tag113.xml"/><Relationship Id="rId18" Type="http://schemas.openxmlformats.org/officeDocument/2006/relationships/tags" Target="../tags/tag112.xml"/><Relationship Id="rId17" Type="http://schemas.openxmlformats.org/officeDocument/2006/relationships/tags" Target="../tags/tag111.xml"/><Relationship Id="rId16" Type="http://schemas.openxmlformats.org/officeDocument/2006/relationships/tags" Target="../tags/tag110.xml"/><Relationship Id="rId15" Type="http://schemas.openxmlformats.org/officeDocument/2006/relationships/image" Target="../media/image20.jpeg"/><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9.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61.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image" Target="../media/image22.jpeg"/><Relationship Id="rId3" Type="http://schemas.openxmlformats.org/officeDocument/2006/relationships/image" Target="../media/image21.png"/><Relationship Id="rId2" Type="http://schemas.openxmlformats.org/officeDocument/2006/relationships/tags" Target="../tags/tag123.xml"/><Relationship Id="rId1" Type="http://schemas.openxmlformats.org/officeDocument/2006/relationships/tags" Target="../tags/tag122.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6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image" Target="../media/image23.png"/><Relationship Id="rId1" Type="http://schemas.openxmlformats.org/officeDocument/2006/relationships/tags" Target="../tags/tag126.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61.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image" Target="../media/image25.png"/><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2.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image" Target="../media/image27.png"/><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6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7.xml"/><Relationship Id="rId1" Type="http://schemas.openxmlformats.org/officeDocument/2006/relationships/tags" Target="../tags/tag146.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61.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jpeg"/></Relationships>
</file>

<file path=ppt/slides/_rels/slide22.xml.rels><?xml version="1.0" encoding="UTF-8" standalone="yes"?>
<Relationships xmlns="http://schemas.openxmlformats.org/package/2006/relationships"><Relationship Id="rId9" Type="http://schemas.openxmlformats.org/officeDocument/2006/relationships/image" Target="../media/image36.jpeg"/><Relationship Id="rId8" Type="http://schemas.openxmlformats.org/officeDocument/2006/relationships/tags" Target="../tags/tag154.xml"/><Relationship Id="rId7" Type="http://schemas.openxmlformats.org/officeDocument/2006/relationships/image" Target="../media/image35.png"/><Relationship Id="rId6" Type="http://schemas.openxmlformats.org/officeDocument/2006/relationships/tags" Target="../tags/tag153.xml"/><Relationship Id="rId5" Type="http://schemas.openxmlformats.org/officeDocument/2006/relationships/image" Target="../media/image34.jpeg"/><Relationship Id="rId4" Type="http://schemas.microsoft.com/office/2007/relationships/hdphoto" Target="../media/image33.wdp"/><Relationship Id="rId3" Type="http://schemas.openxmlformats.org/officeDocument/2006/relationships/image" Target="../media/image32.png"/><Relationship Id="rId2" Type="http://schemas.openxmlformats.org/officeDocument/2006/relationships/image" Target="../media/image31.wmf"/><Relationship Id="rId19" Type="http://schemas.openxmlformats.org/officeDocument/2006/relationships/notesSlide" Target="../notesSlides/notesSlide5.xml"/><Relationship Id="rId18" Type="http://schemas.openxmlformats.org/officeDocument/2006/relationships/slideLayout" Target="../slideLayouts/slideLayout2.xml"/><Relationship Id="rId17" Type="http://schemas.openxmlformats.org/officeDocument/2006/relationships/image" Target="../media/image41.jpeg"/><Relationship Id="rId16" Type="http://schemas.openxmlformats.org/officeDocument/2006/relationships/tags" Target="../tags/tag157.xml"/><Relationship Id="rId15" Type="http://schemas.openxmlformats.org/officeDocument/2006/relationships/image" Target="../media/image40.jpeg"/><Relationship Id="rId14" Type="http://schemas.openxmlformats.org/officeDocument/2006/relationships/tags" Target="../tags/tag156.xml"/><Relationship Id="rId13" Type="http://schemas.microsoft.com/office/2007/relationships/hdphoto" Target="../media/image39.wdp"/><Relationship Id="rId12" Type="http://schemas.openxmlformats.org/officeDocument/2006/relationships/image" Target="../media/image38.png"/><Relationship Id="rId11" Type="http://schemas.openxmlformats.org/officeDocument/2006/relationships/tags" Target="../tags/tag155.xml"/><Relationship Id="rId10" Type="http://schemas.openxmlformats.org/officeDocument/2006/relationships/image" Target="../media/image37.png"/><Relationship Id="rId1" Type="http://schemas.openxmlformats.org/officeDocument/2006/relationships/tags" Target="../tags/tag152.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61.xml"/><Relationship Id="rId6" Type="http://schemas.openxmlformats.org/officeDocument/2006/relationships/tags" Target="../tags/tag160.xml"/><Relationship Id="rId5" Type="http://schemas.openxmlformats.org/officeDocument/2006/relationships/image" Target="../media/image44.tiff"/><Relationship Id="rId4" Type="http://schemas.openxmlformats.org/officeDocument/2006/relationships/image" Target="../media/image43.png"/><Relationship Id="rId3" Type="http://schemas.openxmlformats.org/officeDocument/2006/relationships/tags" Target="../tags/tag159.xml"/><Relationship Id="rId2" Type="http://schemas.openxmlformats.org/officeDocument/2006/relationships/image" Target="../media/image42.jpeg"/><Relationship Id="rId1" Type="http://schemas.openxmlformats.org/officeDocument/2006/relationships/tags" Target="../tags/tag158.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9" Type="http://schemas.openxmlformats.org/officeDocument/2006/relationships/image" Target="../media/image46.png"/><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image" Target="../media/image45.png"/><Relationship Id="rId3" Type="http://schemas.openxmlformats.org/officeDocument/2006/relationships/tags" Target="../tags/tag168.xml"/><Relationship Id="rId2" Type="http://schemas.openxmlformats.org/officeDocument/2006/relationships/tags" Target="../tags/tag167.xml"/><Relationship Id="rId11" Type="http://schemas.openxmlformats.org/officeDocument/2006/relationships/slideLayout" Target="../slideLayouts/slideLayout61.xml"/><Relationship Id="rId10" Type="http://schemas.openxmlformats.org/officeDocument/2006/relationships/tags" Target="../tags/tag173.xml"/><Relationship Id="rId1" Type="http://schemas.openxmlformats.org/officeDocument/2006/relationships/tags" Target="../tags/tag166.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7.png"/><Relationship Id="rId2" Type="http://schemas.openxmlformats.org/officeDocument/2006/relationships/tags" Target="../tags/tag175.xml"/><Relationship Id="rId1" Type="http://schemas.openxmlformats.org/officeDocument/2006/relationships/tags" Target="../tags/tag174.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61.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image" Target="../media/image7.jpeg"/><Relationship Id="rId3" Type="http://schemas.openxmlformats.org/officeDocument/2006/relationships/tags" Target="../tags/tag6.xml"/><Relationship Id="rId2" Type="http://schemas.openxmlformats.org/officeDocument/2006/relationships/image" Target="../media/image6.jpe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9" Type="http://schemas.openxmlformats.org/officeDocument/2006/relationships/image" Target="../media/image8.wmf"/><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1" Type="http://schemas.openxmlformats.org/officeDocument/2006/relationships/slideLayout" Target="../slideLayouts/slideLayout61.xml"/><Relationship Id="rId10" Type="http://schemas.openxmlformats.org/officeDocument/2006/relationships/tags" Target="../tags/tag17.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3" Type="http://schemas.openxmlformats.org/officeDocument/2006/relationships/slideLayout" Target="../slideLayouts/slideLayout61.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61.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8.xml"/><Relationship Id="rId2" Type="http://schemas.openxmlformats.org/officeDocument/2006/relationships/image" Target="../media/image10.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0" Type="http://schemas.openxmlformats.org/officeDocument/2006/relationships/slideLayout" Target="../slideLayouts/slideLayout61.xml"/><Relationship Id="rId2" Type="http://schemas.openxmlformats.org/officeDocument/2006/relationships/tags" Target="../tags/tag40.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image" Target="../media/image11.png"/><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9.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3" Type="http://schemas.openxmlformats.org/officeDocument/2006/relationships/slideLayout" Target="../slideLayouts/slideLayout61.xml"/><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8110" y="156845"/>
            <a:ext cx="11932920" cy="6618605"/>
          </a:xfrm>
          <a:prstGeom prst="rect">
            <a:avLst/>
          </a:prstGeom>
          <a:noFill/>
          <a:ln w="34925" cmpd="sng">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社会主义好1">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0"/>
            <a:ext cx="12192000" cy="68580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标题 14"/>
          <p:cNvSpPr>
            <a:spLocks noGrp="1"/>
          </p:cNvSpPr>
          <p:nvPr>
            <p:custDataLst>
              <p:tags r:id="rId2"/>
            </p:custDataLst>
          </p:nvPr>
        </p:nvSpPr>
        <p:spPr>
          <a:xfrm>
            <a:off x="137795" y="207010"/>
            <a:ext cx="11936730" cy="70548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latin typeface="华文行楷" panose="02010800040101010101" charset="-122"/>
                <a:ea typeface="华文行楷" panose="02010800040101010101" charset="-122"/>
              </a:rPr>
              <a:t>一、三大改造的</a:t>
            </a:r>
            <a:r>
              <a:rPr lang="zh-CN" altLang="en-US" sz="3600">
                <a:solidFill>
                  <a:srgbClr val="FF0000"/>
                </a:solidFill>
                <a:latin typeface="华文行楷" panose="02010800040101010101" charset="-122"/>
                <a:ea typeface="华文行楷" panose="02010800040101010101" charset="-122"/>
              </a:rPr>
              <a:t>内容</a:t>
            </a:r>
            <a:r>
              <a:rPr lang="en-US" altLang="zh-CN" sz="3600">
                <a:latin typeface="华文行楷" panose="02010800040101010101" charset="-122"/>
                <a:ea typeface="华文行楷" panose="02010800040101010101" charset="-122"/>
              </a:rPr>
              <a:t>——</a:t>
            </a:r>
            <a:r>
              <a:rPr lang="zh-CN" altLang="en-US" sz="3600">
                <a:solidFill>
                  <a:schemeClr val="tx1"/>
                </a:solidFill>
                <a:latin typeface="华文行楷" panose="02010800040101010101" charset="-122"/>
                <a:ea typeface="华文行楷" panose="02010800040101010101" charset="-122"/>
              </a:rPr>
              <a:t>手工业</a:t>
            </a:r>
            <a:endParaRPr lang="zh-CN" altLang="en-US" sz="3600">
              <a:solidFill>
                <a:schemeClr val="tx1"/>
              </a:solidFill>
              <a:latin typeface="华文行楷" panose="02010800040101010101" charset="-122"/>
              <a:ea typeface="华文行楷" panose="02010800040101010101" charset="-122"/>
            </a:endParaRPr>
          </a:p>
        </p:txBody>
      </p:sp>
      <p:sp>
        <p:nvSpPr>
          <p:cNvPr id="9" name="文本框 8"/>
          <p:cNvSpPr txBox="1"/>
          <p:nvPr/>
        </p:nvSpPr>
        <p:spPr>
          <a:xfrm>
            <a:off x="6096000" y="1390015"/>
            <a:ext cx="5897880" cy="5262245"/>
          </a:xfrm>
          <a:prstGeom prst="rect">
            <a:avLst/>
          </a:prstGeom>
          <a:noFill/>
        </p:spPr>
        <p:txBody>
          <a:bodyPr wrap="square" rtlCol="0" anchor="t">
            <a:spAutoFit/>
          </a:bodyPr>
          <a:p>
            <a:r>
              <a:rPr lang="zh-CN" altLang="en-US" sz="2800" b="1">
                <a:latin typeface="华文楷体" panose="02010600040101010101" charset="-122"/>
                <a:ea typeface="华文楷体" panose="02010600040101010101" charset="-122"/>
                <a:cs typeface="华文楷体" panose="02010600040101010101" charset="-122"/>
              </a:rPr>
              <a:t>“梳篦世家延陵地”，常州梳篦历史悠久，自魏晋南北朝流行至今已有1600多年的历史。资料记载，1949年前在常州西郊和南郊几乎家家户户、男男女女，祖辈相传，忙时务农，闲时以生产梳篦作为副业加工，因而常州形成了木梳巷、篦箕（bì jī）巷地名，一直沿用至今。</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但解放前，在反动阶级的统治下，常州的梳篦手工业者承受着官僚资本和高利贷资本的操纵、剥削和压榨，过着朝不保夕、饥寒交迫的悲惨生活。</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773430" y="806450"/>
            <a:ext cx="8106410" cy="583565"/>
          </a:xfrm>
          <a:prstGeom prst="rect">
            <a:avLst/>
          </a:prstGeom>
          <a:noFill/>
        </p:spPr>
        <p:txBody>
          <a:bodyPr wrap="square" rtlCol="0" anchor="t">
            <a:spAutoFit/>
          </a:bodyPr>
          <a:p>
            <a:r>
              <a:rPr lang="zh-CN" altLang="en-US" sz="3200" b="1">
                <a:latin typeface="华文隶书" panose="02010800040101010101" charset="-122"/>
                <a:ea typeface="华文隶书" panose="02010800040101010101" charset="-122"/>
              </a:rPr>
              <a:t>常州梳篦</a:t>
            </a:r>
            <a:r>
              <a:rPr lang="en-US" altLang="zh-CN" sz="3200" b="1">
                <a:latin typeface="华文隶书" panose="02010800040101010101" charset="-122"/>
                <a:ea typeface="华文隶书" panose="02010800040101010101" charset="-122"/>
              </a:rPr>
              <a:t>——</a:t>
            </a:r>
            <a:r>
              <a:rPr lang="zh-CN" altLang="en-US" sz="3200" b="1">
                <a:latin typeface="华文隶书" panose="02010800040101010101" charset="-122"/>
                <a:ea typeface="华文隶书" panose="02010800040101010101" charset="-122"/>
              </a:rPr>
              <a:t>国家级非物质文化遗产之一</a:t>
            </a:r>
            <a:endParaRPr lang="zh-CN" altLang="en-US" sz="3200" b="1">
              <a:latin typeface="华文隶书" panose="02010800040101010101" charset="-122"/>
              <a:ea typeface="华文隶书" panose="02010800040101010101" charset="-122"/>
            </a:endParaRPr>
          </a:p>
        </p:txBody>
      </p:sp>
      <p:pic>
        <p:nvPicPr>
          <p:cNvPr id="11" name="图片 10" descr="梳篦"/>
          <p:cNvPicPr>
            <a:picLocks noChangeAspect="1"/>
          </p:cNvPicPr>
          <p:nvPr/>
        </p:nvPicPr>
        <p:blipFill>
          <a:blip r:embed="rId3"/>
          <a:stretch>
            <a:fillRect/>
          </a:stretch>
        </p:blipFill>
        <p:spPr>
          <a:xfrm>
            <a:off x="848360" y="1502410"/>
            <a:ext cx="5247640" cy="4782820"/>
          </a:xfrm>
          <a:prstGeom prst="rect">
            <a:avLst/>
          </a:prstGeom>
        </p:spPr>
      </p:pic>
      <p:pic>
        <p:nvPicPr>
          <p:cNvPr id="12" name="图片 11" descr="木梳街"/>
          <p:cNvPicPr>
            <a:picLocks noChangeAspect="1"/>
          </p:cNvPicPr>
          <p:nvPr/>
        </p:nvPicPr>
        <p:blipFill>
          <a:blip r:embed="rId4"/>
          <a:stretch>
            <a:fillRect/>
          </a:stretch>
        </p:blipFill>
        <p:spPr>
          <a:xfrm>
            <a:off x="848360" y="1684020"/>
            <a:ext cx="5202555" cy="4420235"/>
          </a:xfrm>
          <a:prstGeom prst="rect">
            <a:avLst/>
          </a:prstGeom>
        </p:spPr>
      </p:pic>
      <p:pic>
        <p:nvPicPr>
          <p:cNvPr id="14" name="图片 13" descr="篦箕巷"/>
          <p:cNvPicPr>
            <a:picLocks noChangeAspect="1"/>
          </p:cNvPicPr>
          <p:nvPr>
            <p:custDataLst>
              <p:tags r:id="rId5"/>
            </p:custDataLst>
          </p:nvPr>
        </p:nvPicPr>
        <p:blipFill>
          <a:blip r:embed="rId6"/>
          <a:stretch>
            <a:fillRect/>
          </a:stretch>
        </p:blipFill>
        <p:spPr>
          <a:xfrm>
            <a:off x="773430" y="1609090"/>
            <a:ext cx="5371465" cy="4916170"/>
          </a:xfrm>
          <a:prstGeom prst="rect">
            <a:avLst/>
          </a:prstGeom>
        </p:spPr>
      </p:pic>
      <p:sp>
        <p:nvSpPr>
          <p:cNvPr id="15" name="矩形: 圆角 1"/>
          <p:cNvSpPr/>
          <p:nvPr>
            <p:custDataLst>
              <p:tags r:id="rId7"/>
            </p:custDataLst>
          </p:nvPr>
        </p:nvSpPr>
        <p:spPr>
          <a:xfrm>
            <a:off x="59055" y="2490470"/>
            <a:ext cx="622300" cy="231267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rPr>
              <a:t>情景再现</a:t>
            </a:r>
            <a:endPar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plus(in)">
                                      <p:cBhvr>
                                        <p:cTn id="18" dur="2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heckerboard(across)">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F56F018A-0353-4915-8950-70B65BDEF676}" type="slidenum">
              <a:rPr kumimoji="0" lang="zh-CN" altLang="en-US" sz="1200" b="0" i="0" u="none" strike="noStrike" kern="1200" cap="none" spc="0" normalizeH="0" baseline="0" noProof="0" smtClean="0">
                <a:ln>
                  <a:noFill/>
                </a:ln>
                <a:solidFill>
                  <a:prstClr val="black">
                    <a:tint val="75000"/>
                  </a:prstClr>
                </a:solidFill>
                <a:effectLst/>
                <a:uLnTx/>
                <a:uFillTx/>
                <a:latin typeface="+mn-lt"/>
                <a:ea typeface="+mn-ea"/>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6" name="标题 14"/>
          <p:cNvSpPr>
            <a:spLocks noGrp="1"/>
          </p:cNvSpPr>
          <p:nvPr>
            <p:custDataLst>
              <p:tags r:id="rId1"/>
            </p:custDataLst>
          </p:nvPr>
        </p:nvSpPr>
        <p:spPr>
          <a:xfrm>
            <a:off x="137795" y="207010"/>
            <a:ext cx="11936730" cy="70548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latin typeface="华文行楷" panose="02010800040101010101" charset="-122"/>
                <a:ea typeface="华文行楷" panose="02010800040101010101" charset="-122"/>
              </a:rPr>
              <a:t>一、三大改造的</a:t>
            </a:r>
            <a:r>
              <a:rPr lang="zh-CN" altLang="en-US" sz="3600">
                <a:solidFill>
                  <a:srgbClr val="FF0000"/>
                </a:solidFill>
                <a:latin typeface="华文行楷" panose="02010800040101010101" charset="-122"/>
                <a:ea typeface="华文行楷" panose="02010800040101010101" charset="-122"/>
              </a:rPr>
              <a:t>内容</a:t>
            </a:r>
            <a:r>
              <a:rPr lang="en-US" altLang="zh-CN" sz="3600">
                <a:latin typeface="华文行楷" panose="02010800040101010101" charset="-122"/>
                <a:ea typeface="华文行楷" panose="02010800040101010101" charset="-122"/>
              </a:rPr>
              <a:t>——</a:t>
            </a:r>
            <a:r>
              <a:rPr lang="zh-CN" altLang="en-US" sz="3600">
                <a:solidFill>
                  <a:schemeClr val="tx1"/>
                </a:solidFill>
                <a:latin typeface="华文行楷" panose="02010800040101010101" charset="-122"/>
                <a:ea typeface="华文行楷" panose="02010800040101010101" charset="-122"/>
              </a:rPr>
              <a:t>手工业</a:t>
            </a:r>
            <a:endParaRPr lang="zh-CN" altLang="en-US" sz="3600">
              <a:solidFill>
                <a:schemeClr val="tx1"/>
              </a:solidFill>
              <a:latin typeface="华文行楷" panose="02010800040101010101" charset="-122"/>
              <a:ea typeface="华文行楷" panose="02010800040101010101" charset="-122"/>
            </a:endParaRPr>
          </a:p>
        </p:txBody>
      </p:sp>
      <p:sp>
        <p:nvSpPr>
          <p:cNvPr id="10" name="文本框 9"/>
          <p:cNvSpPr txBox="1"/>
          <p:nvPr>
            <p:custDataLst>
              <p:tags r:id="rId2"/>
            </p:custDataLst>
          </p:nvPr>
        </p:nvSpPr>
        <p:spPr>
          <a:xfrm>
            <a:off x="1362710" y="1037590"/>
            <a:ext cx="8106410" cy="583565"/>
          </a:xfrm>
          <a:prstGeom prst="rect">
            <a:avLst/>
          </a:prstGeom>
          <a:noFill/>
        </p:spPr>
        <p:txBody>
          <a:bodyPr wrap="square" rtlCol="0" anchor="t">
            <a:spAutoFit/>
          </a:bodyPr>
          <a:p>
            <a:r>
              <a:rPr lang="zh-CN" altLang="en-US" sz="3200" b="1">
                <a:latin typeface="华文隶书" panose="02010800040101010101" charset="-122"/>
                <a:ea typeface="华文隶书" panose="02010800040101010101" charset="-122"/>
              </a:rPr>
              <a:t>常州梳篦</a:t>
            </a:r>
            <a:r>
              <a:rPr lang="en-US" altLang="zh-CN" sz="3200" b="1">
                <a:latin typeface="华文隶书" panose="02010800040101010101" charset="-122"/>
                <a:ea typeface="华文隶书" panose="02010800040101010101" charset="-122"/>
              </a:rPr>
              <a:t>——</a:t>
            </a:r>
            <a:r>
              <a:rPr lang="zh-CN" altLang="en-US" sz="3200" b="1">
                <a:latin typeface="华文隶书" panose="02010800040101010101" charset="-122"/>
                <a:ea typeface="华文隶书" panose="02010800040101010101" charset="-122"/>
              </a:rPr>
              <a:t>国家级非物质文化遗产之一</a:t>
            </a:r>
            <a:endParaRPr lang="zh-CN" altLang="en-US" sz="3200" b="1">
              <a:latin typeface="华文隶书" panose="02010800040101010101" charset="-122"/>
              <a:ea typeface="华文隶书" panose="02010800040101010101" charset="-122"/>
            </a:endParaRPr>
          </a:p>
        </p:txBody>
      </p:sp>
      <p:sp>
        <p:nvSpPr>
          <p:cNvPr id="15" name="矩形: 圆角 1"/>
          <p:cNvSpPr/>
          <p:nvPr>
            <p:custDataLst>
              <p:tags r:id="rId3"/>
            </p:custDataLst>
          </p:nvPr>
        </p:nvSpPr>
        <p:spPr>
          <a:xfrm>
            <a:off x="59055" y="2490470"/>
            <a:ext cx="622300" cy="231267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rPr>
              <a:t>情景再现</a:t>
            </a:r>
            <a:endPar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endParaRPr>
          </a:p>
        </p:txBody>
      </p:sp>
      <p:sp>
        <p:nvSpPr>
          <p:cNvPr id="7" name="文本框 6"/>
          <p:cNvSpPr txBox="1"/>
          <p:nvPr/>
        </p:nvSpPr>
        <p:spPr>
          <a:xfrm>
            <a:off x="1064895" y="1845310"/>
            <a:ext cx="6276975" cy="3046095"/>
          </a:xfrm>
          <a:prstGeom prst="rect">
            <a:avLst/>
          </a:prstGeom>
          <a:noFill/>
        </p:spPr>
        <p:txBody>
          <a:bodyPr wrap="square" rtlCol="0" anchor="t">
            <a:spAutoFit/>
          </a:bodyPr>
          <a:p>
            <a:r>
              <a:rPr lang="zh-CN" altLang="en-US" sz="3200" b="1">
                <a:latin typeface="华文楷体" panose="02010600040101010101" charset="-122"/>
                <a:ea typeface="华文楷体" panose="02010600040101010101" charset="-122"/>
              </a:rPr>
              <a:t>解放后，却又因资金短缺，技术落后，生产能力和管理水平低下，常州的梳篦手工作坊随时面临着倒闭的困境，许多手工业者失业。当时的梳篦行业流传着这样一句谚语：</a:t>
            </a:r>
            <a:r>
              <a:rPr lang="en-US" altLang="zh-CN" sz="3200" b="1">
                <a:latin typeface="华文楷体" panose="02010600040101010101" charset="-122"/>
                <a:ea typeface="华文楷体" panose="02010600040101010101" charset="-122"/>
              </a:rPr>
              <a:t>“篦箕屑屑，没有出息”</a:t>
            </a:r>
            <a:r>
              <a:rPr lang="zh-CN" altLang="en-US" sz="3200" b="1">
                <a:latin typeface="华文楷体" panose="02010600040101010101" charset="-122"/>
                <a:ea typeface="华文楷体" panose="02010600040101010101" charset="-122"/>
              </a:rPr>
              <a:t>。</a:t>
            </a:r>
            <a:endParaRPr lang="zh-CN" altLang="en-US" sz="3200" b="1">
              <a:latin typeface="华文楷体" panose="02010600040101010101" charset="-122"/>
              <a:ea typeface="华文楷体" panose="02010600040101010101" charset="-122"/>
            </a:endParaRPr>
          </a:p>
        </p:txBody>
      </p:sp>
      <p:sp>
        <p:nvSpPr>
          <p:cNvPr id="8" name="矩形: 圆角 2"/>
          <p:cNvSpPr/>
          <p:nvPr>
            <p:custDataLst>
              <p:tags r:id="rId4"/>
            </p:custDataLst>
          </p:nvPr>
        </p:nvSpPr>
        <p:spPr>
          <a:xfrm>
            <a:off x="681355" y="5520055"/>
            <a:ext cx="5720715" cy="699770"/>
          </a:xfrm>
          <a:prstGeom prst="roundRect">
            <a:avLst/>
          </a:prstGeom>
          <a:solidFill>
            <a:srgbClr val="00B050"/>
          </a:solidFill>
        </p:spPr>
        <p:style>
          <a:lnRef idx="0">
            <a:schemeClr val="accent6"/>
          </a:lnRef>
          <a:fillRef idx="3">
            <a:schemeClr val="accent6"/>
          </a:fillRef>
          <a:effectRef idx="3">
            <a:schemeClr val="accent6"/>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华文楷体" panose="02010600040101010101" charset="-122"/>
              </a:rPr>
              <a:t>什</a:t>
            </a:r>
            <a:r>
              <a:rPr kumimoji="0" lang="zh-CN" altLang="en-US"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mn-cs"/>
              </a:rPr>
              <a:t>么问题？怎么解决？</a:t>
            </a:r>
            <a:endParaRPr kumimoji="0" lang="zh-CN" altLang="en-US"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mn-cs"/>
            </a:endParaRPr>
          </a:p>
        </p:txBody>
      </p:sp>
      <p:pic>
        <p:nvPicPr>
          <p:cNvPr id="11" name="图片 10" descr="GEY[M25_2G)I8{}@X@1)LZE"/>
          <p:cNvPicPr>
            <a:picLocks noChangeAspect="1"/>
          </p:cNvPicPr>
          <p:nvPr>
            <p:custDataLst>
              <p:tags r:id="rId5"/>
            </p:custDataLst>
          </p:nvPr>
        </p:nvPicPr>
        <p:blipFill>
          <a:blip r:embed="rId6"/>
          <a:stretch>
            <a:fillRect/>
          </a:stretch>
        </p:blipFill>
        <p:spPr>
          <a:xfrm>
            <a:off x="7991475" y="1527175"/>
            <a:ext cx="3600450" cy="4829175"/>
          </a:xfrm>
          <a:prstGeom prst="rect">
            <a:avLst/>
          </a:prstGeom>
        </p:spPr>
      </p:pic>
      <p:cxnSp>
        <p:nvCxnSpPr>
          <p:cNvPr id="20" name="直接连接符 19"/>
          <p:cNvCxnSpPr/>
          <p:nvPr>
            <p:custDataLst>
              <p:tags r:id="rId7"/>
            </p:custDataLst>
          </p:nvPr>
        </p:nvCxnSpPr>
        <p:spPr>
          <a:xfrm>
            <a:off x="4118610" y="2346141"/>
            <a:ext cx="1670685" cy="762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6025515" y="2346141"/>
            <a:ext cx="838200" cy="762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177925" y="2816041"/>
            <a:ext cx="970915" cy="1270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a:off x="2489200" y="2896051"/>
            <a:ext cx="4398010" cy="1206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1"/>
            </p:custDataLst>
          </p:nvPr>
        </p:nvCxnSpPr>
        <p:spPr>
          <a:xfrm flipV="1">
            <a:off x="4377055" y="3786956"/>
            <a:ext cx="2382520" cy="444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000000"/>
                                          </p:val>
                                        </p:tav>
                                        <p:tav tm="100000">
                                          <p:val>
                                            <p:strVal val="#ppt_w"/>
                                          </p:val>
                                        </p:tav>
                                      </p:tavLst>
                                    </p:anim>
                                    <p:anim calcmode="lin" valueType="num">
                                      <p:cBhvr>
                                        <p:cTn id="8" dur="1000" fill="hold"/>
                                        <p:tgtEl>
                                          <p:spTgt spid="8"/>
                                        </p:tgtEl>
                                        <p:attrNameLst>
                                          <p:attrName>ppt_h</p:attrName>
                                        </p:attrNameLst>
                                      </p:cBhvr>
                                      <p:tavLst>
                                        <p:tav tm="0">
                                          <p:val>
                                            <p:fltVal val="0.000000"/>
                                          </p:val>
                                        </p:tav>
                                        <p:tav tm="100000">
                                          <p:val>
                                            <p:strVal val="#ppt_h"/>
                                          </p:val>
                                        </p:tav>
                                      </p:tavLst>
                                    </p:anim>
                                    <p:anim calcmode="lin" valueType="num">
                                      <p:cBhvr>
                                        <p:cTn id="9" dur="1000" fill="hold"/>
                                        <p:tgtEl>
                                          <p:spTgt spid="8"/>
                                        </p:tgtEl>
                                        <p:attrNameLst>
                                          <p:attrName>style.rotation</p:attrName>
                                        </p:attrNameLst>
                                      </p:cBhvr>
                                      <p:tavLst>
                                        <p:tav tm="0">
                                          <p:val>
                                            <p:fltVal val="90.000000"/>
                                          </p:val>
                                        </p:tav>
                                        <p:tav tm="100000">
                                          <p:val>
                                            <p:fltVal val="0.00000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F56F018A-0353-4915-8950-70B65BDEF676}" type="slidenum">
              <a:rPr kumimoji="0" lang="zh-CN" altLang="en-US" sz="1200" b="0" i="0" u="none" strike="noStrike" kern="1200" cap="none" spc="0" normalizeH="0" baseline="0" noProof="0" smtClean="0">
                <a:ln>
                  <a:noFill/>
                </a:ln>
                <a:solidFill>
                  <a:prstClr val="black">
                    <a:tint val="75000"/>
                  </a:prstClr>
                </a:solidFill>
                <a:effectLst/>
                <a:uLnTx/>
                <a:uFillTx/>
                <a:latin typeface="+mn-lt"/>
                <a:ea typeface="+mn-ea"/>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文本框 4"/>
          <p:cNvSpPr txBox="1"/>
          <p:nvPr/>
        </p:nvSpPr>
        <p:spPr>
          <a:xfrm>
            <a:off x="469900" y="1525270"/>
            <a:ext cx="5703570" cy="5262245"/>
          </a:xfrm>
          <a:prstGeom prst="rect">
            <a:avLst/>
          </a:prstGeom>
          <a:noFill/>
        </p:spPr>
        <p:txBody>
          <a:bodyPr wrap="square" rtlCol="0" anchor="t">
            <a:spAutoFit/>
          </a:bodyPr>
          <a:p>
            <a:r>
              <a:rPr lang="zh-CN" altLang="en-US" sz="2800" b="1">
                <a:latin typeface="华文楷体" panose="02010600040101010101" charset="-122"/>
                <a:ea typeface="华文楷体" panose="02010600040101010101" charset="-122"/>
                <a:cs typeface="华文楷体" panose="02010600040101010101" charset="-122"/>
              </a:rPr>
              <a:t>1951年，常州开始</a:t>
            </a:r>
            <a:r>
              <a:rPr lang="zh-CN" altLang="en-US" sz="2800" b="1">
                <a:solidFill>
                  <a:srgbClr val="FF0000"/>
                </a:solidFill>
                <a:latin typeface="华文楷体" panose="02010600040101010101" charset="-122"/>
                <a:ea typeface="华文楷体" panose="02010600040101010101" charset="-122"/>
                <a:cs typeface="华文楷体" panose="02010600040101010101" charset="-122"/>
              </a:rPr>
              <a:t>合作化</a:t>
            </a:r>
            <a:r>
              <a:rPr lang="zh-CN" altLang="en-US" sz="2800" b="1">
                <a:latin typeface="华文楷体" panose="02010600040101010101" charset="-122"/>
                <a:ea typeface="华文楷体" panose="02010600040101010101" charset="-122"/>
                <a:cs typeface="华文楷体" panose="02010600040101010101" charset="-122"/>
              </a:rPr>
              <a:t>探索。将具有悠久历史的梳篦业，作为重点扶持的合作化对象，从300多户梳篦业中，组织部分失业并愿意合作的手工业者开展生产自救，成立</a:t>
            </a:r>
            <a:r>
              <a:rPr lang="zh-CN" altLang="en-US" sz="2800" b="1">
                <a:solidFill>
                  <a:srgbClr val="FF0000"/>
                </a:solidFill>
                <a:latin typeface="华文楷体" panose="02010600040101010101" charset="-122"/>
                <a:ea typeface="华文楷体" panose="02010600040101010101" charset="-122"/>
                <a:cs typeface="华文楷体" panose="02010600040101010101" charset="-122"/>
              </a:rPr>
              <a:t>梳篦生产社</a:t>
            </a:r>
            <a:r>
              <a:rPr lang="zh-CN" altLang="en-US" sz="2800" b="1">
                <a:latin typeface="华文楷体" panose="02010600040101010101" charset="-122"/>
                <a:ea typeface="华文楷体" panose="02010600040101010101" charset="-122"/>
                <a:cs typeface="华文楷体" panose="02010600040101010101" charset="-122"/>
              </a:rPr>
              <a:t>；当时，社员发扬</a:t>
            </a:r>
            <a:r>
              <a:rPr lang="en-US" altLang="zh-CN" sz="2800" b="1">
                <a:latin typeface="华文楷体" panose="02010600040101010101" charset="-122"/>
                <a:ea typeface="华文楷体" panose="02010600040101010101" charset="-122"/>
                <a:cs typeface="华文楷体" panose="02010600040101010101" charset="-122"/>
              </a:rPr>
              <a:t>“</a:t>
            </a:r>
            <a:r>
              <a:rPr lang="zh-CN" altLang="en-US" sz="2800" b="1">
                <a:latin typeface="华文楷体" panose="02010600040101010101" charset="-122"/>
                <a:ea typeface="华文楷体" panose="02010600040101010101" charset="-122"/>
                <a:cs typeface="华文楷体" panose="02010600040101010101" charset="-122"/>
              </a:rPr>
              <a:t>爱社如家</a:t>
            </a:r>
            <a:r>
              <a:rPr lang="en-US" altLang="zh-CN" sz="2800" b="1">
                <a:latin typeface="华文楷体" panose="02010600040101010101" charset="-122"/>
                <a:ea typeface="华文楷体" panose="02010600040101010101" charset="-122"/>
                <a:cs typeface="华文楷体" panose="02010600040101010101" charset="-122"/>
              </a:rPr>
              <a:t>”</a:t>
            </a:r>
            <a:r>
              <a:rPr lang="zh-CN" altLang="en-US" sz="2800" b="1">
                <a:latin typeface="华文楷体" panose="02010600040101010101" charset="-122"/>
                <a:ea typeface="华文楷体" panose="02010600040101010101" charset="-122"/>
                <a:cs typeface="华文楷体" panose="02010600040101010101" charset="-122"/>
              </a:rPr>
              <a:t>艰苦创业的精神，采取了自筹资金、自带工具、自理伙食的“三自”办法，开启了新的梳篦事业。该合作社发展很快，</a:t>
            </a:r>
            <a:r>
              <a:rPr lang="zh-CN" altLang="en-US" sz="2800" b="1">
                <a:solidFill>
                  <a:srgbClr val="FF0000"/>
                </a:solidFill>
                <a:latin typeface="华文楷体" panose="02010600040101010101" charset="-122"/>
                <a:ea typeface="华文楷体" panose="02010600040101010101" charset="-122"/>
                <a:cs typeface="华文楷体" panose="02010600040101010101" charset="-122"/>
              </a:rPr>
              <a:t>当年年底，社员已发展到近百人。</a:t>
            </a:r>
            <a:endParaRPr lang="zh-CN" altLang="en-US" sz="2800" b="1">
              <a:solidFill>
                <a:srgbClr val="FF0000"/>
              </a:solidFill>
              <a:latin typeface="华文楷体" panose="02010600040101010101" charset="-122"/>
              <a:ea typeface="华文楷体" panose="02010600040101010101" charset="-122"/>
              <a:cs typeface="华文楷体" panose="02010600040101010101" charset="-122"/>
            </a:endParaRPr>
          </a:p>
          <a:p>
            <a:pPr algn="r"/>
            <a:r>
              <a:rPr lang="en-US" altLang="zh-CN" sz="2800" b="1">
                <a:latin typeface="华文楷体" panose="02010600040101010101" charset="-122"/>
                <a:ea typeface="华文楷体" panose="02010600040101010101" charset="-122"/>
                <a:cs typeface="华文楷体" panose="02010600040101010101" charset="-122"/>
              </a:rPr>
              <a:t>——</a:t>
            </a:r>
            <a:r>
              <a:rPr lang="zh-CN" altLang="en-US" sz="2800" b="1">
                <a:latin typeface="华文楷体" panose="02010600040101010101" charset="-122"/>
                <a:ea typeface="华文楷体" panose="02010600040101010101" charset="-122"/>
                <a:cs typeface="华文楷体" panose="02010600040101010101" charset="-122"/>
              </a:rPr>
              <a:t>常州日报</a:t>
            </a:r>
            <a:endParaRPr lang="zh-CN" altLang="en-US" sz="2800" b="1">
              <a:latin typeface="华文楷体" panose="02010600040101010101" charset="-122"/>
              <a:ea typeface="华文楷体" panose="02010600040101010101" charset="-122"/>
              <a:cs typeface="华文楷体" panose="02010600040101010101" charset="-122"/>
            </a:endParaRPr>
          </a:p>
        </p:txBody>
      </p:sp>
      <p:grpSp>
        <p:nvGrpSpPr>
          <p:cNvPr id="9" name="组合 8"/>
          <p:cNvGrpSpPr/>
          <p:nvPr/>
        </p:nvGrpSpPr>
        <p:grpSpPr>
          <a:xfrm>
            <a:off x="6100445" y="1216660"/>
            <a:ext cx="6090920" cy="5330190"/>
            <a:chOff x="9607" y="1916"/>
            <a:chExt cx="9592" cy="8394"/>
          </a:xfrm>
        </p:grpSpPr>
        <p:sp>
          <p:nvSpPr>
            <p:cNvPr id="6" name="文本框 5"/>
            <p:cNvSpPr txBox="1"/>
            <p:nvPr/>
          </p:nvSpPr>
          <p:spPr>
            <a:xfrm>
              <a:off x="10183" y="9586"/>
              <a:ext cx="9017" cy="725"/>
            </a:xfrm>
            <a:prstGeom prst="rect">
              <a:avLst/>
            </a:prstGeom>
            <a:noFill/>
          </p:spPr>
          <p:txBody>
            <a:bodyPr wrap="square" rtlCol="0" anchor="t">
              <a:spAutoFit/>
            </a:bodyPr>
            <a:p>
              <a:r>
                <a:rPr lang="zh-CN" altLang="en-US" sz="2400" b="1"/>
                <a:t>上世纪五六十年代的篦箕生产合作社厂房</a:t>
              </a:r>
              <a:endParaRPr lang="zh-CN" altLang="en-US" sz="2400" b="1"/>
            </a:p>
          </p:txBody>
        </p:sp>
        <p:pic>
          <p:nvPicPr>
            <p:cNvPr id="7" name="图片 6" descr="梳篦社"/>
            <p:cNvPicPr>
              <a:picLocks noChangeAspect="1"/>
            </p:cNvPicPr>
            <p:nvPr/>
          </p:nvPicPr>
          <p:blipFill>
            <a:blip r:embed="rId1"/>
            <a:stretch>
              <a:fillRect/>
            </a:stretch>
          </p:blipFill>
          <p:spPr>
            <a:xfrm>
              <a:off x="9607" y="1916"/>
              <a:ext cx="9408" cy="7671"/>
            </a:xfrm>
            <a:prstGeom prst="rect">
              <a:avLst/>
            </a:prstGeom>
          </p:spPr>
        </p:pic>
      </p:grpSp>
      <p:sp>
        <p:nvSpPr>
          <p:cNvPr id="8" name="标题 14"/>
          <p:cNvSpPr>
            <a:spLocks noGrp="1"/>
          </p:cNvSpPr>
          <p:nvPr>
            <p:custDataLst>
              <p:tags r:id="rId2"/>
            </p:custDataLst>
          </p:nvPr>
        </p:nvSpPr>
        <p:spPr>
          <a:xfrm>
            <a:off x="137795" y="207010"/>
            <a:ext cx="11936730" cy="70548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latin typeface="华文行楷" panose="02010800040101010101" charset="-122"/>
                <a:ea typeface="华文行楷" panose="02010800040101010101" charset="-122"/>
              </a:rPr>
              <a:t>一、三大改造的</a:t>
            </a:r>
            <a:r>
              <a:rPr lang="zh-CN" altLang="en-US" sz="3600">
                <a:solidFill>
                  <a:srgbClr val="FF0000"/>
                </a:solidFill>
                <a:latin typeface="华文行楷" panose="02010800040101010101" charset="-122"/>
                <a:ea typeface="华文行楷" panose="02010800040101010101" charset="-122"/>
              </a:rPr>
              <a:t>内容</a:t>
            </a:r>
            <a:r>
              <a:rPr lang="en-US" altLang="zh-CN" sz="3600">
                <a:latin typeface="华文行楷" panose="02010800040101010101" charset="-122"/>
                <a:ea typeface="华文行楷" panose="02010800040101010101" charset="-122"/>
              </a:rPr>
              <a:t>——</a:t>
            </a:r>
            <a:r>
              <a:rPr lang="zh-CN" altLang="en-US" sz="3600">
                <a:solidFill>
                  <a:schemeClr val="tx1"/>
                </a:solidFill>
                <a:latin typeface="华文行楷" panose="02010800040101010101" charset="-122"/>
                <a:ea typeface="华文行楷" panose="02010800040101010101" charset="-122"/>
              </a:rPr>
              <a:t>手工业</a:t>
            </a:r>
            <a:endParaRPr lang="zh-CN" altLang="en-US" sz="3600">
              <a:solidFill>
                <a:schemeClr val="tx1"/>
              </a:solidFill>
              <a:latin typeface="华文行楷" panose="02010800040101010101" charset="-122"/>
              <a:ea typeface="华文行楷" panose="02010800040101010101" charset="-122"/>
            </a:endParaRPr>
          </a:p>
        </p:txBody>
      </p:sp>
      <p:sp>
        <p:nvSpPr>
          <p:cNvPr id="10" name="文本框 9"/>
          <p:cNvSpPr txBox="1"/>
          <p:nvPr>
            <p:custDataLst>
              <p:tags r:id="rId3"/>
            </p:custDataLst>
          </p:nvPr>
        </p:nvSpPr>
        <p:spPr>
          <a:xfrm>
            <a:off x="773430" y="806450"/>
            <a:ext cx="8106410" cy="583565"/>
          </a:xfrm>
          <a:prstGeom prst="rect">
            <a:avLst/>
          </a:prstGeom>
          <a:noFill/>
        </p:spPr>
        <p:txBody>
          <a:bodyPr wrap="square" rtlCol="0" anchor="t">
            <a:spAutoFit/>
          </a:bodyPr>
          <a:p>
            <a:r>
              <a:rPr lang="zh-CN" altLang="en-US" sz="3200" b="1">
                <a:latin typeface="华文隶书" panose="02010800040101010101" charset="-122"/>
                <a:ea typeface="华文隶书" panose="02010800040101010101" charset="-122"/>
              </a:rPr>
              <a:t>常州梳篦</a:t>
            </a:r>
            <a:r>
              <a:rPr lang="en-US" altLang="zh-CN" sz="3200" b="1">
                <a:latin typeface="华文隶书" panose="02010800040101010101" charset="-122"/>
                <a:ea typeface="华文隶书" panose="02010800040101010101" charset="-122"/>
              </a:rPr>
              <a:t>——</a:t>
            </a:r>
            <a:r>
              <a:rPr lang="zh-CN" altLang="en-US" sz="3200" b="1">
                <a:latin typeface="华文隶书" panose="02010800040101010101" charset="-122"/>
                <a:ea typeface="华文隶书" panose="02010800040101010101" charset="-122"/>
              </a:rPr>
              <a:t>国家级非物质文化遗产之一</a:t>
            </a:r>
            <a:endParaRPr lang="zh-CN" altLang="en-US" sz="3200" b="1">
              <a:latin typeface="华文隶书" panose="02010800040101010101" charset="-122"/>
              <a:ea typeface="华文隶书" panose="02010800040101010101" charset="-122"/>
            </a:endParaRPr>
          </a:p>
        </p:txBody>
      </p:sp>
      <p:sp>
        <p:nvSpPr>
          <p:cNvPr id="2" name="矩形 1"/>
          <p:cNvSpPr/>
          <p:nvPr userDrawn="1">
            <p:custDataLst>
              <p:tags r:id="rId4"/>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custDataLst>
              <p:tags r:id="rId2"/>
            </p:custDataLst>
          </p:nvPr>
        </p:nvSpPr>
        <p:spPr>
          <a:xfrm>
            <a:off x="149860" y="732790"/>
            <a:ext cx="1152525" cy="521970"/>
          </a:xfrm>
          <a:prstGeom prst="rect">
            <a:avLst/>
          </a:prstGeom>
          <a:solidFill>
            <a:srgbClr val="C00000"/>
          </a:solidFill>
        </p:spPr>
        <p:txBody>
          <a:bodyPr wrap="square">
            <a:spAutoFit/>
          </a:bodyPr>
          <a:lstStyle/>
          <a:p>
            <a:pPr algn="l"/>
            <a:r>
              <a:rPr lang="zh-CN" altLang="en-US" sz="2800" b="1">
                <a:solidFill>
                  <a:schemeClr val="bg1"/>
                </a:solidFill>
                <a:latin typeface="楷体" panose="02010609060101010101" charset="-122"/>
                <a:ea typeface="楷体" panose="02010609060101010101" charset="-122"/>
                <a:cs typeface="楷体" panose="02010609060101010101" charset="-122"/>
                <a:sym typeface="+mn-ea"/>
              </a:rPr>
              <a:t>概况：</a:t>
            </a:r>
            <a:endParaRPr lang="zh-CN" altLang="en-US" sz="2800" b="1">
              <a:solidFill>
                <a:schemeClr val="bg1"/>
              </a:solidFill>
              <a:latin typeface="楷体" panose="02010609060101010101" charset="-122"/>
              <a:ea typeface="楷体" panose="02010609060101010101" charset="-122"/>
              <a:cs typeface="楷体" panose="02010609060101010101" charset="-122"/>
              <a:sym typeface="+mn-ea"/>
            </a:endParaRPr>
          </a:p>
        </p:txBody>
      </p:sp>
      <p:pic>
        <p:nvPicPr>
          <p:cNvPr id="1026" name="Picture 2"/>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bwMode="auto">
          <a:xfrm>
            <a:off x="8067040" y="182245"/>
            <a:ext cx="3780155" cy="2533015"/>
          </a:xfrm>
          <a:prstGeom prst="rect">
            <a:avLst/>
          </a:prstGeom>
          <a:ln>
            <a:noFill/>
          </a:ln>
          <a:effectLst>
            <a:outerShdw blurRad="292100" dist="139700" dir="2700000" algn="tl" rotWithShape="0">
              <a:srgbClr val="333333">
                <a:alpha val="65000"/>
              </a:srgbClr>
            </a:outerShdw>
            <a:softEdge rad="76200"/>
          </a:effectLst>
          <a:extLst>
            <a:ext uri="{909E8E84-426E-40DD-AFC4-6F175D3DCCD1}">
              <a14:hiddenFill xmlns:a14="http://schemas.microsoft.com/office/drawing/2010/main">
                <a:solidFill>
                  <a:srgbClr val="FFFFFF"/>
                </a:solidFill>
              </a14:hiddenFill>
            </a:ext>
          </a:extLst>
        </p:spPr>
      </p:pic>
      <p:pic>
        <p:nvPicPr>
          <p:cNvPr id="101" name="图片 100"/>
          <p:cNvPicPr/>
          <p:nvPr>
            <p:custDataLst>
              <p:tags r:id="rId5"/>
            </p:custDataLst>
          </p:nvPr>
        </p:nvPicPr>
        <p:blipFill>
          <a:blip r:embed="rId6"/>
          <a:stretch>
            <a:fillRect/>
          </a:stretch>
        </p:blipFill>
        <p:spPr>
          <a:xfrm>
            <a:off x="7870190" y="2823845"/>
            <a:ext cx="3933825" cy="2192020"/>
          </a:xfrm>
          <a:prstGeom prst="roundRect">
            <a:avLst/>
          </a:prstGeom>
          <a:noFill/>
          <a:ln w="9525">
            <a:noFill/>
          </a:ln>
        </p:spPr>
      </p:pic>
      <p:sp>
        <p:nvSpPr>
          <p:cNvPr id="2" name="矩形 1"/>
          <p:cNvSpPr/>
          <p:nvPr>
            <p:custDataLst>
              <p:tags r:id="rId7"/>
            </p:custDataLst>
          </p:nvPr>
        </p:nvSpPr>
        <p:spPr>
          <a:xfrm>
            <a:off x="10342880" y="2932430"/>
            <a:ext cx="1266825" cy="460375"/>
          </a:xfrm>
          <a:prstGeom prst="rect">
            <a:avLst/>
          </a:prstGeom>
          <a:solidFill>
            <a:schemeClr val="bg1"/>
          </a:solidFill>
        </p:spPr>
        <p:txBody>
          <a:bodyPr wrap="square">
            <a:spAutoFit/>
          </a:bodyPr>
          <a:lstStyle/>
          <a:p>
            <a:pPr algn="l"/>
            <a:r>
              <a:rPr lang="zh-CN" altLang="en-US" sz="2400" b="1">
                <a:solidFill>
                  <a:schemeClr val="tx1"/>
                </a:solidFill>
                <a:latin typeface="楷体" panose="02010609060101010101" charset="-122"/>
                <a:ea typeface="楷体" panose="02010609060101010101" charset="-122"/>
              </a:rPr>
              <a:t>缝纫社</a:t>
            </a:r>
            <a:endParaRPr lang="zh-CN" altLang="en-US" sz="2400" b="1" i="0">
              <a:solidFill>
                <a:schemeClr val="tx1"/>
              </a:solidFill>
              <a:effectLst/>
              <a:latin typeface="楷体" panose="02010609060101010101" charset="-122"/>
              <a:ea typeface="楷体" panose="02010609060101010101" charset="-122"/>
            </a:endParaRPr>
          </a:p>
        </p:txBody>
      </p:sp>
      <p:pic>
        <p:nvPicPr>
          <p:cNvPr id="100" name="图片 99"/>
          <p:cNvPicPr/>
          <p:nvPr>
            <p:custDataLst>
              <p:tags r:id="rId8"/>
            </p:custDataLst>
          </p:nvPr>
        </p:nvPicPr>
        <p:blipFill>
          <a:blip r:embed="rId9"/>
          <a:srcRect l="24519" t="38037" r="25568" b="24833"/>
          <a:stretch>
            <a:fillRect/>
          </a:stretch>
        </p:blipFill>
        <p:spPr>
          <a:xfrm>
            <a:off x="8601075" y="5124450"/>
            <a:ext cx="2329815" cy="1538605"/>
          </a:xfrm>
          <a:prstGeom prst="ellipse">
            <a:avLst/>
          </a:prstGeom>
          <a:noFill/>
          <a:ln w="9525">
            <a:noFill/>
          </a:ln>
        </p:spPr>
      </p:pic>
      <p:grpSp>
        <p:nvGrpSpPr>
          <p:cNvPr id="8" name="组合 7"/>
          <p:cNvGrpSpPr/>
          <p:nvPr>
            <p:custDataLst>
              <p:tags r:id="rId10"/>
            </p:custDataLst>
          </p:nvPr>
        </p:nvGrpSpPr>
        <p:grpSpPr>
          <a:xfrm>
            <a:off x="447675" y="3931285"/>
            <a:ext cx="4211955" cy="2807692"/>
            <a:chOff x="11717" y="4718"/>
            <a:chExt cx="6159" cy="4743"/>
          </a:xfrm>
        </p:grpSpPr>
        <p:sp>
          <p:nvSpPr>
            <p:cNvPr id="10" name="矩形 9"/>
            <p:cNvSpPr/>
            <p:nvPr>
              <p:custDataLst>
                <p:tags r:id="rId11"/>
              </p:custDataLst>
            </p:nvPr>
          </p:nvSpPr>
          <p:spPr>
            <a:xfrm>
              <a:off x="11717" y="8059"/>
              <a:ext cx="3263" cy="1402"/>
            </a:xfrm>
            <a:prstGeom prst="rect">
              <a:avLst/>
            </a:prstGeom>
            <a:solidFill>
              <a:srgbClr val="002060"/>
            </a:solidFill>
            <a:ln>
              <a:noFill/>
            </a:ln>
          </p:spPr>
          <p:txBody>
            <a:bodyPr wrap="square" rtlCol="0" anchor="t">
              <a:spAutoFit/>
            </a:bodyPr>
            <a:lstStyle/>
            <a:p>
              <a:pPr algn="just">
                <a:lnSpc>
                  <a:spcPct val="100000"/>
                </a:lnSpc>
                <a:spcBef>
                  <a:spcPct val="0"/>
                </a:spcBef>
                <a:spcAft>
                  <a:spcPct val="0"/>
                </a:spcAft>
              </a:pPr>
              <a:r>
                <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rPr>
                <a:t>初级形式的手工业生产小组</a:t>
              </a:r>
              <a:endPar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endParaRPr>
            </a:p>
          </p:txBody>
        </p:sp>
        <p:sp>
          <p:nvSpPr>
            <p:cNvPr id="9" name="矩形 8"/>
            <p:cNvSpPr/>
            <p:nvPr>
              <p:custDataLst>
                <p:tags r:id="rId12"/>
              </p:custDataLst>
            </p:nvPr>
          </p:nvSpPr>
          <p:spPr>
            <a:xfrm>
              <a:off x="12818" y="6477"/>
              <a:ext cx="3735" cy="1402"/>
            </a:xfrm>
            <a:prstGeom prst="rect">
              <a:avLst/>
            </a:prstGeom>
            <a:solidFill>
              <a:srgbClr val="002060"/>
            </a:solidFill>
            <a:ln>
              <a:noFill/>
            </a:ln>
          </p:spPr>
          <p:txBody>
            <a:bodyPr wrap="square" rtlCol="0" anchor="t">
              <a:spAutoFit/>
            </a:bodyPr>
            <a:lstStyle/>
            <a:p>
              <a:pPr algn="ctr">
                <a:lnSpc>
                  <a:spcPct val="100000"/>
                </a:lnSpc>
                <a:spcBef>
                  <a:spcPct val="0"/>
                </a:spcBef>
                <a:spcAft>
                  <a:spcPct val="0"/>
                </a:spcAft>
              </a:pPr>
              <a:r>
                <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rPr>
                <a:t>中级形式的手</a:t>
              </a:r>
              <a:endPar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endParaRPr>
            </a:p>
            <a:p>
              <a:pPr algn="ctr">
                <a:lnSpc>
                  <a:spcPct val="100000"/>
                </a:lnSpc>
                <a:spcBef>
                  <a:spcPct val="0"/>
                </a:spcBef>
                <a:spcAft>
                  <a:spcPct val="0"/>
                </a:spcAft>
              </a:pPr>
              <a:r>
                <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rPr>
                <a:t>工业供销生产社</a:t>
              </a:r>
              <a:endPar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endParaRPr>
            </a:p>
          </p:txBody>
        </p:sp>
        <p:sp>
          <p:nvSpPr>
            <p:cNvPr id="11" name="矩形 10"/>
            <p:cNvSpPr/>
            <p:nvPr>
              <p:custDataLst>
                <p:tags r:id="rId13"/>
              </p:custDataLst>
            </p:nvPr>
          </p:nvSpPr>
          <p:spPr>
            <a:xfrm>
              <a:off x="13954" y="4718"/>
              <a:ext cx="3922" cy="1402"/>
            </a:xfrm>
            <a:prstGeom prst="rect">
              <a:avLst/>
            </a:prstGeom>
            <a:solidFill>
              <a:srgbClr val="002060"/>
            </a:solidFill>
            <a:ln>
              <a:noFill/>
            </a:ln>
          </p:spPr>
          <p:txBody>
            <a:bodyPr wrap="square" rtlCol="0" anchor="t">
              <a:spAutoFit/>
            </a:bodyPr>
            <a:lstStyle/>
            <a:p>
              <a:pPr algn="ctr">
                <a:lnSpc>
                  <a:spcPct val="100000"/>
                </a:lnSpc>
                <a:spcBef>
                  <a:spcPct val="0"/>
                </a:spcBef>
                <a:spcAft>
                  <a:spcPct val="0"/>
                </a:spcAft>
              </a:pPr>
              <a:r>
                <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rPr>
                <a:t>高级形式的手</a:t>
              </a:r>
              <a:endPar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endParaRPr>
            </a:p>
            <a:p>
              <a:pPr algn="ctr">
                <a:lnSpc>
                  <a:spcPct val="100000"/>
                </a:lnSpc>
                <a:spcBef>
                  <a:spcPct val="0"/>
                </a:spcBef>
                <a:spcAft>
                  <a:spcPct val="0"/>
                </a:spcAft>
              </a:pPr>
              <a:r>
                <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rPr>
                <a:t>工业生产合作社</a:t>
              </a:r>
              <a:endParaRPr lang="zh-CN" altLang="en-US" sz="2400" b="1">
                <a:solidFill>
                  <a:schemeClr val="bg1"/>
                </a:solidFill>
                <a:effectLst/>
                <a:latin typeface="方正宋刻本秀楷简体" panose="02000000000000000000" charset="-122"/>
                <a:ea typeface="方正宋刻本秀楷简体" panose="02000000000000000000" charset="-122"/>
                <a:cs typeface="苏新诗柳楷简" panose="02010600000101010101" charset="-122"/>
                <a:sym typeface="+mn-ea"/>
              </a:endParaRPr>
            </a:p>
          </p:txBody>
        </p:sp>
        <p:pic>
          <p:nvPicPr>
            <p:cNvPr id="15" name="图片 14" descr="188101"/>
            <p:cNvPicPr>
              <a:picLocks noChangeAspect="1"/>
            </p:cNvPicPr>
            <p:nvPr>
              <p:custDataLst>
                <p:tags r:id="rId14"/>
              </p:custDataLst>
            </p:nvPr>
          </p:nvPicPr>
          <p:blipFill>
            <a:blip r:embed="rId15">
              <a:clrChange>
                <a:clrFrom>
                  <a:srgbClr val="F6F6F6">
                    <a:alpha val="100000"/>
                  </a:srgbClr>
                </a:clrFrom>
                <a:clrTo>
                  <a:srgbClr val="F6F6F6">
                    <a:alpha val="100000"/>
                    <a:alpha val="0"/>
                  </a:srgbClr>
                </a:clrTo>
              </a:clrChange>
            </a:blip>
            <a:stretch>
              <a:fillRect/>
            </a:stretch>
          </p:blipFill>
          <p:spPr>
            <a:xfrm>
              <a:off x="14812" y="7590"/>
              <a:ext cx="1532" cy="1404"/>
            </a:xfrm>
            <a:prstGeom prst="rect">
              <a:avLst/>
            </a:prstGeom>
          </p:spPr>
        </p:pic>
        <p:pic>
          <p:nvPicPr>
            <p:cNvPr id="12" name="图片 11" descr="188101"/>
            <p:cNvPicPr>
              <a:picLocks noChangeAspect="1"/>
            </p:cNvPicPr>
            <p:nvPr>
              <p:custDataLst>
                <p:tags r:id="rId16"/>
              </p:custDataLst>
            </p:nvPr>
          </p:nvPicPr>
          <p:blipFill>
            <a:blip r:embed="rId15">
              <a:clrChange>
                <a:clrFrom>
                  <a:srgbClr val="F6F6F6">
                    <a:alpha val="100000"/>
                  </a:srgbClr>
                </a:clrFrom>
                <a:clrTo>
                  <a:srgbClr val="F6F6F6">
                    <a:alpha val="100000"/>
                    <a:alpha val="0"/>
                  </a:srgbClr>
                </a:clrTo>
              </a:clrChange>
            </a:blip>
            <a:stretch>
              <a:fillRect/>
            </a:stretch>
          </p:blipFill>
          <p:spPr>
            <a:xfrm>
              <a:off x="16344" y="5826"/>
              <a:ext cx="1532" cy="1404"/>
            </a:xfrm>
            <a:prstGeom prst="rect">
              <a:avLst/>
            </a:prstGeom>
          </p:spPr>
        </p:pic>
      </p:grpSp>
      <p:sp>
        <p:nvSpPr>
          <p:cNvPr id="14" name="矩形 13"/>
          <p:cNvSpPr/>
          <p:nvPr>
            <p:custDataLst>
              <p:tags r:id="rId17"/>
            </p:custDataLst>
          </p:nvPr>
        </p:nvSpPr>
        <p:spPr>
          <a:xfrm>
            <a:off x="5628005" y="4417695"/>
            <a:ext cx="488315" cy="1814830"/>
          </a:xfrm>
          <a:prstGeom prst="rect">
            <a:avLst/>
          </a:prstGeom>
          <a:noFill/>
          <a:ln>
            <a:noFill/>
          </a:ln>
        </p:spPr>
        <p:txBody>
          <a:bodyPr wrap="square" rtlCol="0" anchor="t">
            <a:spAutoFit/>
          </a:bodyPr>
          <a:lstStyle/>
          <a:p>
            <a:pPr algn="just">
              <a:lnSpc>
                <a:spcPct val="100000"/>
              </a:lnSpc>
              <a:spcBef>
                <a:spcPct val="0"/>
              </a:spcBef>
              <a:spcAft>
                <a:spcPct val="0"/>
              </a:spcAft>
            </a:pPr>
            <a:r>
              <a:rPr lang="zh-CN" altLang="en-US" sz="2800" b="1">
                <a:solidFill>
                  <a:schemeClr val="tx1"/>
                </a:solidFill>
                <a:effectLst/>
                <a:latin typeface="微软雅黑" panose="020B0503020204020204" pitchFamily="34" charset="-122"/>
                <a:ea typeface="微软雅黑" panose="020B0503020204020204" pitchFamily="34" charset="-122"/>
                <a:cs typeface="苏新诗柳楷简" panose="02010600000101010101" charset="-122"/>
                <a:sym typeface="+mn-ea"/>
              </a:rPr>
              <a:t>由</a:t>
            </a:r>
            <a:r>
              <a:rPr lang="zh-CN" altLang="en-US" sz="2800" b="1">
                <a:solidFill>
                  <a:srgbClr val="C00000"/>
                </a:solidFill>
                <a:effectLst/>
                <a:latin typeface="微软雅黑" panose="020B0503020204020204" pitchFamily="34" charset="-122"/>
                <a:ea typeface="微软雅黑" panose="020B0503020204020204" pitchFamily="34" charset="-122"/>
                <a:cs typeface="苏新诗柳楷简" panose="02010600000101010101" charset="-122"/>
                <a:sym typeface="+mn-ea"/>
              </a:rPr>
              <a:t>小</a:t>
            </a:r>
            <a:r>
              <a:rPr lang="zh-CN" altLang="en-US" sz="2800" b="1">
                <a:solidFill>
                  <a:schemeClr val="tx1"/>
                </a:solidFill>
                <a:effectLst/>
                <a:latin typeface="微软雅黑" panose="020B0503020204020204" pitchFamily="34" charset="-122"/>
                <a:ea typeface="微软雅黑" panose="020B0503020204020204" pitchFamily="34" charset="-122"/>
                <a:cs typeface="苏新诗柳楷简" panose="02010600000101010101" charset="-122"/>
                <a:sym typeface="+mn-ea"/>
              </a:rPr>
              <a:t>到</a:t>
            </a:r>
            <a:r>
              <a:rPr lang="zh-CN" altLang="en-US" sz="2800" b="1">
                <a:solidFill>
                  <a:srgbClr val="C00000"/>
                </a:solidFill>
                <a:effectLst/>
                <a:latin typeface="微软雅黑" panose="020B0503020204020204" pitchFamily="34" charset="-122"/>
                <a:ea typeface="微软雅黑" panose="020B0503020204020204" pitchFamily="34" charset="-122"/>
                <a:cs typeface="苏新诗柳楷简" panose="02010600000101010101" charset="-122"/>
                <a:sym typeface="+mn-ea"/>
              </a:rPr>
              <a:t>大</a:t>
            </a:r>
            <a:endParaRPr lang="zh-CN" altLang="en-US" sz="2800" b="1">
              <a:solidFill>
                <a:srgbClr val="C00000"/>
              </a:solidFill>
              <a:effectLst/>
              <a:latin typeface="微软雅黑" panose="020B0503020204020204" pitchFamily="34" charset="-122"/>
              <a:ea typeface="微软雅黑" panose="020B0503020204020204" pitchFamily="34" charset="-122"/>
              <a:cs typeface="苏新诗柳楷简" panose="02010600000101010101" charset="-122"/>
              <a:sym typeface="+mn-ea"/>
            </a:endParaRPr>
          </a:p>
        </p:txBody>
      </p:sp>
      <p:sp>
        <p:nvSpPr>
          <p:cNvPr id="18" name="矩形 17"/>
          <p:cNvSpPr/>
          <p:nvPr>
            <p:custDataLst>
              <p:tags r:id="rId18"/>
            </p:custDataLst>
          </p:nvPr>
        </p:nvSpPr>
        <p:spPr>
          <a:xfrm>
            <a:off x="5030470" y="3986530"/>
            <a:ext cx="488315" cy="2676525"/>
          </a:xfrm>
          <a:prstGeom prst="rect">
            <a:avLst/>
          </a:prstGeom>
          <a:noFill/>
          <a:ln>
            <a:noFill/>
          </a:ln>
        </p:spPr>
        <p:txBody>
          <a:bodyPr wrap="square" rtlCol="0" anchor="t">
            <a:spAutoFit/>
          </a:bodyPr>
          <a:lstStyle/>
          <a:p>
            <a:pPr algn="just">
              <a:lnSpc>
                <a:spcPct val="100000"/>
              </a:lnSpc>
              <a:spcBef>
                <a:spcPct val="0"/>
              </a:spcBef>
              <a:spcAft>
                <a:spcPct val="0"/>
              </a:spcAft>
            </a:pPr>
            <a:r>
              <a:rPr lang="zh-CN" altLang="en-US" sz="2800" b="1">
                <a:solidFill>
                  <a:schemeClr val="tx1"/>
                </a:solidFill>
                <a:effectLst/>
                <a:latin typeface="微软雅黑" panose="020B0503020204020204" pitchFamily="34" charset="-122"/>
                <a:ea typeface="微软雅黑" panose="020B0503020204020204" pitchFamily="34" charset="-122"/>
                <a:cs typeface="苏新诗柳楷简" panose="02010600000101010101" charset="-122"/>
                <a:sym typeface="+mn-ea"/>
              </a:rPr>
              <a:t>由</a:t>
            </a:r>
            <a:r>
              <a:rPr lang="zh-CN" altLang="en-US" sz="2800" b="1">
                <a:solidFill>
                  <a:srgbClr val="C00000"/>
                </a:solidFill>
                <a:effectLst/>
                <a:latin typeface="微软雅黑" panose="020B0503020204020204" pitchFamily="34" charset="-122"/>
                <a:ea typeface="微软雅黑" panose="020B0503020204020204" pitchFamily="34" charset="-122"/>
                <a:cs typeface="苏新诗柳楷简" panose="02010600000101010101" charset="-122"/>
                <a:sym typeface="+mn-ea"/>
              </a:rPr>
              <a:t>低级</a:t>
            </a:r>
            <a:r>
              <a:rPr lang="zh-CN" altLang="en-US" sz="2800" b="1">
                <a:solidFill>
                  <a:schemeClr val="tx1"/>
                </a:solidFill>
                <a:effectLst/>
                <a:latin typeface="微软雅黑" panose="020B0503020204020204" pitchFamily="34" charset="-122"/>
                <a:ea typeface="微软雅黑" panose="020B0503020204020204" pitchFamily="34" charset="-122"/>
                <a:cs typeface="苏新诗柳楷简" panose="02010600000101010101" charset="-122"/>
                <a:sym typeface="+mn-ea"/>
              </a:rPr>
              <a:t>到</a:t>
            </a:r>
            <a:r>
              <a:rPr lang="zh-CN" altLang="en-US" sz="2800" b="1">
                <a:solidFill>
                  <a:srgbClr val="C00000"/>
                </a:solidFill>
                <a:effectLst/>
                <a:latin typeface="微软雅黑" panose="020B0503020204020204" pitchFamily="34" charset="-122"/>
                <a:ea typeface="微软雅黑" panose="020B0503020204020204" pitchFamily="34" charset="-122"/>
                <a:cs typeface="苏新诗柳楷简" panose="02010600000101010101" charset="-122"/>
                <a:sym typeface="+mn-ea"/>
              </a:rPr>
              <a:t>高级</a:t>
            </a:r>
            <a:endParaRPr lang="zh-CN" altLang="en-US" sz="2800" b="1">
              <a:solidFill>
                <a:srgbClr val="C00000"/>
              </a:solidFill>
              <a:effectLst/>
              <a:latin typeface="微软雅黑" panose="020B0503020204020204" pitchFamily="34" charset="-122"/>
              <a:ea typeface="微软雅黑" panose="020B0503020204020204" pitchFamily="34" charset="-122"/>
              <a:cs typeface="苏新诗柳楷简" panose="02010600000101010101" charset="-122"/>
              <a:sym typeface="+mn-ea"/>
            </a:endParaRPr>
          </a:p>
        </p:txBody>
      </p:sp>
      <p:sp>
        <p:nvSpPr>
          <p:cNvPr id="19" name="文本框 18"/>
          <p:cNvSpPr txBox="1"/>
          <p:nvPr>
            <p:custDataLst>
              <p:tags r:id="rId19"/>
            </p:custDataLst>
          </p:nvPr>
        </p:nvSpPr>
        <p:spPr>
          <a:xfrm>
            <a:off x="1977390" y="1788795"/>
            <a:ext cx="3813810" cy="521970"/>
          </a:xfrm>
          <a:prstGeom prst="rect">
            <a:avLst/>
          </a:prstGeom>
          <a:noFill/>
        </p:spPr>
        <p:txBody>
          <a:bodyPr wrap="square" rtlCol="0">
            <a:spAutoFit/>
          </a:bodyPr>
          <a:lstStyle/>
          <a:p>
            <a:r>
              <a:rPr lang="zh-CN" altLang="en-US" sz="2800" b="1">
                <a:latin typeface="宋体" panose="02010600030101010101" pitchFamily="2" charset="-122"/>
                <a:ea typeface="宋体" panose="02010600030101010101" pitchFamily="2" charset="-122"/>
              </a:rPr>
              <a:t>农业合作化运动的推动</a:t>
            </a:r>
            <a:endParaRPr lang="zh-CN" altLang="en-US" sz="2800" b="1">
              <a:latin typeface="宋体" panose="02010600030101010101" pitchFamily="2" charset="-122"/>
              <a:ea typeface="宋体" panose="02010600030101010101" pitchFamily="2" charset="-122"/>
            </a:endParaRPr>
          </a:p>
        </p:txBody>
      </p:sp>
      <p:sp>
        <p:nvSpPr>
          <p:cNvPr id="21" name="文本框 20"/>
          <p:cNvSpPr txBox="1"/>
          <p:nvPr>
            <p:custDataLst>
              <p:tags r:id="rId20"/>
            </p:custDataLst>
          </p:nvPr>
        </p:nvSpPr>
        <p:spPr>
          <a:xfrm>
            <a:off x="2046605" y="2389505"/>
            <a:ext cx="3935730" cy="521970"/>
          </a:xfrm>
          <a:prstGeom prst="rect">
            <a:avLst/>
          </a:prstGeom>
          <a:noFill/>
        </p:spPr>
        <p:txBody>
          <a:bodyPr wrap="square" rtlCol="0">
            <a:spAutoFit/>
          </a:bodyPr>
          <a:lstStyle/>
          <a:p>
            <a:r>
              <a:rPr lang="zh-CN" altLang="en-US" sz="2800" b="1">
                <a:latin typeface="宋体" panose="02010600030101010101" pitchFamily="2" charset="-122"/>
                <a:ea typeface="宋体" panose="02010600030101010101" pitchFamily="2" charset="-122"/>
              </a:rPr>
              <a:t>建立</a:t>
            </a:r>
            <a:r>
              <a:rPr lang="zh-CN" altLang="en-US" sz="2800" b="1">
                <a:solidFill>
                  <a:srgbClr val="C00000"/>
                </a:solidFill>
                <a:latin typeface="宋体" panose="02010600030101010101" pitchFamily="2" charset="-122"/>
                <a:ea typeface="宋体" panose="02010600030101010101" pitchFamily="2" charset="-122"/>
              </a:rPr>
              <a:t>手工业生产合作社</a:t>
            </a:r>
            <a:endParaRPr lang="zh-CN" altLang="en-US" sz="2800" b="1">
              <a:solidFill>
                <a:srgbClr val="C00000"/>
              </a:solidFill>
              <a:latin typeface="宋体" panose="02010600030101010101" pitchFamily="2" charset="-122"/>
              <a:ea typeface="宋体" panose="02010600030101010101" pitchFamily="2" charset="-122"/>
            </a:endParaRPr>
          </a:p>
        </p:txBody>
      </p:sp>
      <p:sp>
        <p:nvSpPr>
          <p:cNvPr id="22" name="文本框 21"/>
          <p:cNvSpPr txBox="1"/>
          <p:nvPr>
            <p:custDataLst>
              <p:tags r:id="rId21"/>
            </p:custDataLst>
          </p:nvPr>
        </p:nvSpPr>
        <p:spPr>
          <a:xfrm>
            <a:off x="1977390" y="2972435"/>
            <a:ext cx="5040630" cy="953135"/>
          </a:xfrm>
          <a:prstGeom prst="rect">
            <a:avLst/>
          </a:prstGeom>
          <a:noFill/>
        </p:spPr>
        <p:txBody>
          <a:bodyPr wrap="square" rtlCol="0">
            <a:spAutoFit/>
          </a:bodyPr>
          <a:lstStyle/>
          <a:p>
            <a:r>
              <a:rPr lang="zh-CN" altLang="en-US" sz="2800" b="1">
                <a:latin typeface="宋体" panose="02010600030101010101" pitchFamily="2" charset="-122"/>
                <a:ea typeface="宋体" panose="02010600030101010101" pitchFamily="2" charset="-122"/>
                <a:cs typeface="宋体" panose="02010600030101010101" pitchFamily="2" charset="-122"/>
              </a:rPr>
              <a:t>1956年，90%以上的个体手工业者参加了手工业生产合作社</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p:cNvSpPr txBox="1"/>
          <p:nvPr>
            <p:custDataLst>
              <p:tags r:id="rId22"/>
            </p:custDataLst>
          </p:nvPr>
        </p:nvSpPr>
        <p:spPr bwMode="auto">
          <a:xfrm>
            <a:off x="306070" y="1693545"/>
            <a:ext cx="1490980"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背景：</a:t>
            </a:r>
            <a:endParaRPr lang="zh-CN" altLang="en-US" sz="2800" b="1">
              <a:solidFill>
                <a:srgbClr val="880000"/>
              </a:solidFill>
              <a:latin typeface="宋体" panose="02010600030101010101" pitchFamily="2" charset="-122"/>
              <a:cs typeface="宋体" panose="02010600030101010101" pitchFamily="2" charset="-122"/>
              <a:sym typeface="+mn-ea"/>
            </a:endParaRPr>
          </a:p>
        </p:txBody>
      </p:sp>
      <p:sp>
        <p:nvSpPr>
          <p:cNvPr id="26" name="文本框 25"/>
          <p:cNvSpPr txBox="1"/>
          <p:nvPr>
            <p:custDataLst>
              <p:tags r:id="rId23"/>
            </p:custDataLst>
          </p:nvPr>
        </p:nvSpPr>
        <p:spPr bwMode="auto">
          <a:xfrm>
            <a:off x="307340" y="2353945"/>
            <a:ext cx="1489710"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方式</a:t>
            </a:r>
            <a:r>
              <a:rPr lang="en-US" altLang="zh-CN" sz="2800" b="1">
                <a:solidFill>
                  <a:srgbClr val="880000"/>
                </a:solidFill>
                <a:latin typeface="宋体" panose="02010600030101010101" pitchFamily="2" charset="-122"/>
                <a:cs typeface="宋体" panose="02010600030101010101" pitchFamily="2" charset="-122"/>
                <a:sym typeface="+mn-ea"/>
              </a:rPr>
              <a:t>：</a:t>
            </a:r>
            <a:endParaRPr lang="en-US" altLang="zh-CN" sz="2800" b="1">
              <a:solidFill>
                <a:srgbClr val="880000"/>
              </a:solidFill>
              <a:latin typeface="宋体" panose="02010600030101010101" pitchFamily="2" charset="-122"/>
              <a:cs typeface="宋体" panose="02010600030101010101" pitchFamily="2" charset="-122"/>
              <a:sym typeface="+mn-ea"/>
            </a:endParaRPr>
          </a:p>
        </p:txBody>
      </p:sp>
      <p:sp>
        <p:nvSpPr>
          <p:cNvPr id="31" name="文本框 30"/>
          <p:cNvSpPr txBox="1"/>
          <p:nvPr>
            <p:custDataLst>
              <p:tags r:id="rId24"/>
            </p:custDataLst>
          </p:nvPr>
        </p:nvSpPr>
        <p:spPr bwMode="auto">
          <a:xfrm>
            <a:off x="308610" y="3140075"/>
            <a:ext cx="1489710"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结果</a:t>
            </a:r>
            <a:r>
              <a:rPr lang="en-US" altLang="zh-CN" sz="2800" b="1">
                <a:solidFill>
                  <a:srgbClr val="880000"/>
                </a:solidFill>
                <a:latin typeface="宋体" panose="02010600030101010101" pitchFamily="2" charset="-122"/>
                <a:cs typeface="宋体" panose="02010600030101010101" pitchFamily="2" charset="-122"/>
                <a:sym typeface="+mn-ea"/>
              </a:rPr>
              <a:t>：</a:t>
            </a:r>
            <a:endParaRPr lang="en-US" altLang="zh-CN" sz="2800" b="1">
              <a:solidFill>
                <a:srgbClr val="880000"/>
              </a:solidFill>
              <a:latin typeface="宋体" panose="02010600030101010101" pitchFamily="2" charset="-122"/>
              <a:cs typeface="宋体" panose="02010600030101010101" pitchFamily="2" charset="-122"/>
              <a:sym typeface="+mn-ea"/>
            </a:endParaRPr>
          </a:p>
        </p:txBody>
      </p:sp>
      <p:sp>
        <p:nvSpPr>
          <p:cNvPr id="3" name="标题 2"/>
          <p:cNvSpPr>
            <a:spLocks noGrp="1"/>
          </p:cNvSpPr>
          <p:nvPr>
            <p:ph type="title"/>
            <p:custDataLst>
              <p:tags r:id="rId25"/>
            </p:custDataLst>
          </p:nvPr>
        </p:nvSpPr>
        <p:spPr>
          <a:xfrm>
            <a:off x="129540" y="120015"/>
            <a:ext cx="11936730" cy="705485"/>
          </a:xfrm>
        </p:spPr>
        <p:txBody>
          <a:bodyPr/>
          <a:p>
            <a:r>
              <a:rPr lang="zh-CN" altLang="en-US" sz="3200" b="1">
                <a:latin typeface="华文行楷" panose="02010800040101010101" charset="-122"/>
                <a:ea typeface="华文行楷" panose="02010800040101010101" charset="-122"/>
              </a:rPr>
              <a:t>一、三大改造的</a:t>
            </a:r>
            <a:r>
              <a:rPr lang="zh-CN" altLang="en-US" sz="3200" b="1">
                <a:solidFill>
                  <a:srgbClr val="FF0000"/>
                </a:solidFill>
                <a:latin typeface="华文行楷" panose="02010800040101010101" charset="-122"/>
                <a:ea typeface="华文行楷" panose="02010800040101010101" charset="-122"/>
              </a:rPr>
              <a:t>内容</a:t>
            </a:r>
            <a:r>
              <a:rPr lang="en-US" altLang="zh-CN" sz="3200" b="1">
                <a:latin typeface="华文行楷" panose="02010800040101010101" charset="-122"/>
                <a:ea typeface="华文行楷" panose="02010800040101010101" charset="-122"/>
              </a:rPr>
              <a:t>——</a:t>
            </a:r>
            <a:r>
              <a:rPr lang="zh-CN" altLang="en-US" sz="3200" b="1">
                <a:solidFill>
                  <a:schemeClr val="tx1"/>
                </a:solidFill>
                <a:latin typeface="华文行楷" panose="02010800040101010101" charset="-122"/>
                <a:ea typeface="华文行楷" panose="02010800040101010101" charset="-122"/>
              </a:rPr>
              <a:t>手工业</a:t>
            </a:r>
            <a:endParaRPr lang="zh-CN" altLang="en-US" sz="3200" b="1">
              <a:solidFill>
                <a:schemeClr val="tx1"/>
              </a:solidFill>
              <a:latin typeface="华文行楷" panose="02010800040101010101" charset="-122"/>
              <a:ea typeface="华文行楷" panose="02010800040101010101" charset="-122"/>
            </a:endParaRPr>
          </a:p>
        </p:txBody>
      </p:sp>
      <p:sp>
        <p:nvSpPr>
          <p:cNvPr id="4" name="文本框 3"/>
          <p:cNvSpPr txBox="1"/>
          <p:nvPr>
            <p:custDataLst>
              <p:tags r:id="rId26"/>
            </p:custDataLst>
          </p:nvPr>
        </p:nvSpPr>
        <p:spPr>
          <a:xfrm>
            <a:off x="128905" y="1266825"/>
            <a:ext cx="8472170" cy="521970"/>
          </a:xfrm>
          <a:prstGeom prst="rect">
            <a:avLst/>
          </a:prstGeom>
          <a:solidFill>
            <a:schemeClr val="bg1"/>
          </a:solidFill>
        </p:spPr>
        <p:txBody>
          <a:bodyPr wrap="square" rtlCol="0">
            <a:spAutoFit/>
          </a:bodyPr>
          <a:p>
            <a:r>
              <a:rPr lang="zh-CN" sz="2800" b="1">
                <a:latin typeface="华文中宋" panose="02010600040101010101" charset="-122"/>
                <a:ea typeface="华文中宋" panose="02010600040101010101" charset="-122"/>
              </a:rPr>
              <a:t>自主学习：阅读课文</a:t>
            </a:r>
            <a:r>
              <a:rPr lang="en-US" altLang="zh-CN" sz="2800" b="1">
                <a:latin typeface="华文中宋" panose="02010600040101010101" charset="-122"/>
                <a:ea typeface="华文中宋" panose="02010600040101010101" charset="-122"/>
              </a:rPr>
              <a:t>P24</a:t>
            </a:r>
            <a:r>
              <a:rPr lang="zh-CN" altLang="en-US" sz="2800" b="1">
                <a:latin typeface="华文中宋" panose="02010600040101010101" charset="-122"/>
                <a:ea typeface="华文中宋" panose="02010600040101010101" charset="-122"/>
              </a:rPr>
              <a:t>，</a:t>
            </a:r>
            <a:r>
              <a:rPr lang="zh-CN" altLang="en-US" sz="2800" b="1">
                <a:solidFill>
                  <a:srgbClr val="FF0000"/>
                </a:solidFill>
                <a:latin typeface="华文中宋" panose="02010600040101010101" charset="-122"/>
                <a:ea typeface="华文中宋" panose="02010600040101010101" charset="-122"/>
              </a:rPr>
              <a:t>简述</a:t>
            </a:r>
            <a:r>
              <a:rPr lang="zh-CN" altLang="en-US" sz="2800" b="1">
                <a:solidFill>
                  <a:schemeClr val="tx1"/>
                </a:solidFill>
                <a:latin typeface="华文中宋" panose="02010600040101010101" charset="-122"/>
                <a:ea typeface="华文中宋" panose="02010600040101010101" charset="-122"/>
              </a:rPr>
              <a:t>对</a:t>
            </a:r>
            <a:r>
              <a:rPr lang="zh-CN" altLang="en-US" sz="2800" b="1">
                <a:latin typeface="华文中宋" panose="02010600040101010101" charset="-122"/>
                <a:ea typeface="华文中宋" panose="02010600040101010101" charset="-122"/>
              </a:rPr>
              <a:t>手工业改造</a:t>
            </a:r>
            <a:r>
              <a:rPr lang="zh-CN" altLang="en-US" sz="2800" b="1">
                <a:latin typeface="华文中宋" panose="02010600040101010101" charset="-122"/>
                <a:ea typeface="华文中宋" panose="02010600040101010101" charset="-122"/>
              </a:rPr>
              <a:t>的概况。</a:t>
            </a:r>
            <a:endParaRPr lang="zh-CN" altLang="en-US" sz="2800" b="1">
              <a:latin typeface="华文中宋" panose="02010600040101010101" charset="-122"/>
              <a:ea typeface="华文中宋" panose="02010600040101010101"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14"/>
                                        </p:tgtEl>
                                        <p:attrNameLst>
                                          <p:attrName>style.visibility</p:attrName>
                                        </p:attrNameLst>
                                      </p:cBhvr>
                                      <p:to>
                                        <p:strVal val="visible"/>
                                      </p:to>
                                    </p:set>
                                    <p:anim calcmode="discrete" valueType="clr">
                                      <p:cBhvr override="childStyle">
                                        <p:cTn id="2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4"/>
                                        </p:tgtEl>
                                        <p:attrNameLst>
                                          <p:attrName>fillcolor</p:attrName>
                                        </p:attrNameLst>
                                      </p:cBhvr>
                                      <p:tavLst>
                                        <p:tav tm="0">
                                          <p:val>
                                            <p:clrVal>
                                              <a:schemeClr val="accent2"/>
                                            </p:clrVal>
                                          </p:val>
                                        </p:tav>
                                        <p:tav tm="50000">
                                          <p:val>
                                            <p:clrVal>
                                              <a:schemeClr val="hlink"/>
                                            </p:clrVal>
                                          </p:val>
                                        </p:tav>
                                      </p:tavLst>
                                    </p:anim>
                                    <p:set>
                                      <p:cBhvr>
                                        <p:cTn id="24" dur="80"/>
                                        <p:tgtEl>
                                          <p:spTgt spid="14"/>
                                        </p:tgtEl>
                                        <p:attrNameLst>
                                          <p:attrName>fill.type</p:attrName>
                                        </p:attrNameLst>
                                      </p:cBhvr>
                                      <p:to>
                                        <p:strVal val="solid"/>
                                      </p:to>
                                    </p:set>
                                  </p:childTnLst>
                                </p:cTn>
                              </p:par>
                            </p:childTnLst>
                          </p:cTn>
                        </p:par>
                        <p:par>
                          <p:cTn id="25" fill="hold">
                            <p:stCondLst>
                              <p:cond delay="199"/>
                            </p:stCondLst>
                            <p:childTnLst>
                              <p:par>
                                <p:cTn id="26" presetID="27" presetClass="entr" presetSubtype="0" fill="hold" grpId="0" nodeType="afterEffect">
                                  <p:stCondLst>
                                    <p:cond delay="0"/>
                                  </p:stCondLst>
                                  <p:iterate type="lt">
                                    <p:tmPct val="50000"/>
                                  </p:iterate>
                                  <p:childTnLst>
                                    <p:set>
                                      <p:cBhvr>
                                        <p:cTn id="27" dur="1" fill="hold">
                                          <p:stCondLst>
                                            <p:cond delay="0"/>
                                          </p:stCondLst>
                                        </p:cTn>
                                        <p:tgtEl>
                                          <p:spTgt spid="18"/>
                                        </p:tgtEl>
                                        <p:attrNameLst>
                                          <p:attrName>style.visibility</p:attrName>
                                        </p:attrNameLst>
                                      </p:cBhvr>
                                      <p:to>
                                        <p:strVal val="visible"/>
                                      </p:to>
                                    </p:set>
                                    <p:anim calcmode="discrete" valueType="clr">
                                      <p:cBhvr override="childStyle">
                                        <p:cTn id="2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8"/>
                                        </p:tgtEl>
                                        <p:attrNameLst>
                                          <p:attrName>fillcolor</p:attrName>
                                        </p:attrNameLst>
                                      </p:cBhvr>
                                      <p:tavLst>
                                        <p:tav tm="0">
                                          <p:val>
                                            <p:clrVal>
                                              <a:schemeClr val="accent2"/>
                                            </p:clrVal>
                                          </p:val>
                                        </p:tav>
                                        <p:tav tm="50000">
                                          <p:val>
                                            <p:clrVal>
                                              <a:schemeClr val="hlink"/>
                                            </p:clrVal>
                                          </p:val>
                                        </p:tav>
                                      </p:tavLst>
                                    </p:anim>
                                    <p:set>
                                      <p:cBhvr>
                                        <p:cTn id="3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 name="图片 4" descr="`0]7DZ~T}4FKXB3%~@0Q%XP"/>
          <p:cNvPicPr>
            <a:picLocks noChangeAspect="1"/>
          </p:cNvPicPr>
          <p:nvPr>
            <p:custDataLst>
              <p:tags r:id="rId2"/>
            </p:custDataLst>
          </p:nvPr>
        </p:nvPicPr>
        <p:blipFill>
          <a:blip r:embed="rId3"/>
          <a:stretch>
            <a:fillRect/>
          </a:stretch>
        </p:blipFill>
        <p:spPr>
          <a:xfrm>
            <a:off x="2343785" y="825500"/>
            <a:ext cx="7479665" cy="5154930"/>
          </a:xfrm>
          <a:prstGeom prst="rect">
            <a:avLst/>
          </a:prstGeom>
        </p:spPr>
      </p:pic>
      <p:pic>
        <p:nvPicPr>
          <p:cNvPr id="7" name="图片 6" descr="仙鹤牌酱油"/>
          <p:cNvPicPr>
            <a:picLocks noChangeAspect="1"/>
          </p:cNvPicPr>
          <p:nvPr/>
        </p:nvPicPr>
        <p:blipFill>
          <a:blip r:embed="rId4"/>
          <a:stretch>
            <a:fillRect/>
          </a:stretch>
        </p:blipFill>
        <p:spPr>
          <a:xfrm>
            <a:off x="2240280" y="704215"/>
            <a:ext cx="8542020" cy="5275580"/>
          </a:xfrm>
          <a:prstGeom prst="rect">
            <a:avLst/>
          </a:prstGeom>
        </p:spPr>
      </p:pic>
      <p:sp>
        <p:nvSpPr>
          <p:cNvPr id="9" name="标题 1"/>
          <p:cNvSpPr>
            <a:spLocks noGrp="1"/>
          </p:cNvSpPr>
          <p:nvPr>
            <p:custDataLst>
              <p:tags r:id="rId5"/>
            </p:custDataLst>
          </p:nvPr>
        </p:nvSpPr>
        <p:spPr>
          <a:xfrm>
            <a:off x="137795" y="11430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endParaRPr lang="zh-CN" altLang="en-US">
              <a:solidFill>
                <a:srgbClr val="FF0000"/>
              </a:solidFill>
              <a:latin typeface="华文行楷" panose="02010800040101010101" charset="-122"/>
              <a:ea typeface="华文行楷" panose="0201080004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F56F018A-0353-4915-8950-70B65BDEF676}" type="slidenum">
              <a:rPr kumimoji="0" lang="zh-CN" altLang="en-US" sz="1200" b="0" i="0" u="none" strike="noStrike" kern="1200" cap="none" spc="0" normalizeH="0" baseline="0" noProof="0" smtClean="0">
                <a:ln>
                  <a:noFill/>
                </a:ln>
                <a:solidFill>
                  <a:prstClr val="black">
                    <a:tint val="75000"/>
                  </a:prstClr>
                </a:solidFill>
                <a:effectLst/>
                <a:uLnTx/>
                <a:uFillTx/>
                <a:latin typeface="+mn-lt"/>
                <a:ea typeface="+mn-ea"/>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8" name="文本框 7"/>
          <p:cNvSpPr txBox="1"/>
          <p:nvPr/>
        </p:nvSpPr>
        <p:spPr>
          <a:xfrm>
            <a:off x="167640" y="1329690"/>
            <a:ext cx="6120130" cy="4954270"/>
          </a:xfrm>
          <a:prstGeom prst="rect">
            <a:avLst/>
          </a:prstGeom>
          <a:noFill/>
        </p:spPr>
        <p:txBody>
          <a:bodyPr wrap="square" rtlCol="0" anchor="t">
            <a:spAutoFit/>
          </a:bodyPr>
          <a:p>
            <a:pPr algn="ctr"/>
            <a:r>
              <a:rPr lang="zh-CN" altLang="en-US" sz="3200" b="1">
                <a:latin typeface="华文楷体" panose="02010600040101010101" charset="-122"/>
                <a:ea typeface="华文楷体" panose="02010600040101010101" charset="-122"/>
                <a:sym typeface="+mn-ea"/>
              </a:rPr>
              <a:t>酱园遗梦</a:t>
            </a:r>
            <a:endParaRPr lang="zh-CN" altLang="en-US" sz="3200" b="1">
              <a:latin typeface="华文楷体" panose="02010600040101010101" charset="-122"/>
              <a:ea typeface="华文楷体" panose="02010600040101010101" charset="-122"/>
            </a:endParaRPr>
          </a:p>
          <a:p>
            <a:pPr algn="ctr"/>
            <a:r>
              <a:rPr lang="en-US" altLang="zh-CN" sz="3200" b="1">
                <a:latin typeface="华文楷体" panose="02010600040101010101" charset="-122"/>
                <a:ea typeface="华文楷体" panose="02010600040101010101" charset="-122"/>
                <a:sym typeface="+mn-ea"/>
              </a:rPr>
              <a:t>——黄梓荣</a:t>
            </a:r>
            <a:endParaRPr lang="en-US" altLang="zh-CN" sz="2800" b="1">
              <a:latin typeface="华文楷体" panose="02010600040101010101" charset="-122"/>
              <a:ea typeface="华文楷体" panose="02010600040101010101" charset="-122"/>
              <a:cs typeface="华文楷体" panose="02010600040101010101" charset="-122"/>
            </a:endParaRPr>
          </a:p>
          <a:p>
            <a:r>
              <a:rPr lang="en-US" altLang="zh-CN" sz="2800" b="1">
                <a:latin typeface="华文楷体" panose="02010600040101010101" charset="-122"/>
                <a:ea typeface="华文楷体" panose="02010600040101010101" charset="-122"/>
                <a:cs typeface="华文楷体" panose="02010600040101010101" charset="-122"/>
              </a:rPr>
              <a:t>“</a:t>
            </a:r>
            <a:r>
              <a:rPr lang="zh-CN" altLang="en-US" sz="2800" b="1">
                <a:latin typeface="华文楷体" panose="02010600040101010101" charset="-122"/>
                <a:ea typeface="华文楷体" panose="02010600040101010101" charset="-122"/>
                <a:cs typeface="华文楷体" panose="02010600040101010101" charset="-122"/>
              </a:rPr>
              <a:t>鼎恒元</a:t>
            </a:r>
            <a:r>
              <a:rPr lang="en-US" altLang="zh-CN" sz="2800" b="1">
                <a:latin typeface="华文楷体" panose="02010600040101010101" charset="-122"/>
                <a:ea typeface="华文楷体" panose="02010600040101010101" charset="-122"/>
                <a:cs typeface="华文楷体" panose="02010600040101010101" charset="-122"/>
              </a:rPr>
              <a:t>”</a:t>
            </a:r>
            <a:r>
              <a:rPr lang="zh-CN" altLang="en-US" sz="2800" b="1">
                <a:latin typeface="华文楷体" panose="02010600040101010101" charset="-122"/>
                <a:ea typeface="华文楷体" panose="02010600040101010101" charset="-122"/>
                <a:cs typeface="华文楷体" panose="02010600040101010101" charset="-122"/>
              </a:rPr>
              <a:t>，这三个字，远近数十里，十分闻名。那时候到乡下去做人客，带两瓶鼎恒元的虾子酱油，或陈年红酒，也算是有面子的事。我家早晚饭桌上有四大名菜：龙须菜，什锦菜，大头芥和腐乳，连同一年到头的酱油和陈酒。全是鼎恒元的供应。以至于自然而然，</a:t>
            </a:r>
            <a:r>
              <a:rPr lang="zh-CN" altLang="en-US" sz="2800" b="1">
                <a:solidFill>
                  <a:srgbClr val="FF0000"/>
                </a:solidFill>
                <a:latin typeface="华文楷体" panose="02010600040101010101" charset="-122"/>
                <a:ea typeface="华文楷体" panose="02010600040101010101" charset="-122"/>
                <a:cs typeface="华文楷体" panose="02010600040101010101" charset="-122"/>
              </a:rPr>
              <a:t>鼎恒元成了一切酱品的代名词，甚至成了所有酱品店的代名词</a:t>
            </a:r>
            <a:r>
              <a:rPr lang="zh-CN" altLang="en-US" sz="2800" b="1">
                <a:latin typeface="华文楷体" panose="02010600040101010101" charset="-122"/>
                <a:ea typeface="华文楷体" panose="02010600040101010101" charset="-122"/>
                <a:cs typeface="华文楷体" panose="02010600040101010101" charset="-122"/>
              </a:rPr>
              <a:t>。</a:t>
            </a:r>
            <a:endParaRPr lang="zh-CN" altLang="en-US" sz="2800" b="1">
              <a:latin typeface="华文楷体" panose="02010600040101010101" charset="-122"/>
              <a:ea typeface="华文楷体" panose="02010600040101010101" charset="-122"/>
              <a:cs typeface="华文楷体" panose="02010600040101010101" charset="-122"/>
            </a:endParaRPr>
          </a:p>
        </p:txBody>
      </p:sp>
      <p:pic>
        <p:nvPicPr>
          <p:cNvPr id="9" name="图片 8" descr="_W8{1}P98FV~3GF0J]Y9BEB"/>
          <p:cNvPicPr>
            <a:picLocks noChangeAspect="1"/>
          </p:cNvPicPr>
          <p:nvPr>
            <p:custDataLst>
              <p:tags r:id="rId1"/>
            </p:custDataLst>
          </p:nvPr>
        </p:nvPicPr>
        <p:blipFill>
          <a:blip r:embed="rId2"/>
          <a:stretch>
            <a:fillRect/>
          </a:stretch>
        </p:blipFill>
        <p:spPr>
          <a:xfrm>
            <a:off x="6287770" y="1329690"/>
            <a:ext cx="5904230" cy="5026660"/>
          </a:xfrm>
          <a:prstGeom prst="rect">
            <a:avLst/>
          </a:prstGeom>
        </p:spPr>
      </p:pic>
      <p:sp>
        <p:nvSpPr>
          <p:cNvPr id="11" name="标题 1"/>
          <p:cNvSpPr>
            <a:spLocks noGrp="1"/>
          </p:cNvSpPr>
          <p:nvPr>
            <p:custDataLst>
              <p:tags r:id="rId3"/>
            </p:custDataLst>
          </p:nvPr>
        </p:nvSpPr>
        <p:spPr>
          <a:xfrm>
            <a:off x="137795" y="11430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endParaRPr lang="zh-CN" altLang="en-US">
              <a:solidFill>
                <a:srgbClr val="FF0000"/>
              </a:solidFill>
              <a:latin typeface="华文行楷" panose="02010800040101010101" charset="-122"/>
              <a:ea typeface="华文行楷" panose="02010800040101010101" charset="-122"/>
            </a:endParaRPr>
          </a:p>
        </p:txBody>
      </p:sp>
      <p:sp>
        <p:nvSpPr>
          <p:cNvPr id="12" name="文本框 11"/>
          <p:cNvSpPr txBox="1"/>
          <p:nvPr>
            <p:custDataLst>
              <p:tags r:id="rId4"/>
            </p:custDataLst>
          </p:nvPr>
        </p:nvSpPr>
        <p:spPr>
          <a:xfrm>
            <a:off x="773430" y="806450"/>
            <a:ext cx="4408805" cy="583565"/>
          </a:xfrm>
          <a:prstGeom prst="rect">
            <a:avLst/>
          </a:prstGeom>
          <a:noFill/>
          <a:ln w="73025">
            <a:solidFill>
              <a:srgbClr val="00B050"/>
            </a:solidFill>
          </a:ln>
        </p:spPr>
        <p:txBody>
          <a:bodyPr wrap="square" rtlCol="0" anchor="t">
            <a:spAutoFit/>
          </a:bodyPr>
          <a:p>
            <a:r>
              <a:rPr lang="zh-CN" altLang="en-US" sz="3200" b="1">
                <a:latin typeface="华文隶书" panose="02010800040101010101" charset="-122"/>
                <a:ea typeface="华文隶书" panose="02010800040101010101" charset="-122"/>
              </a:rPr>
              <a:t>常州</a:t>
            </a:r>
            <a:r>
              <a:rPr lang="en-US" sz="3200" b="1">
                <a:latin typeface="华文隶书" panose="02010800040101010101" charset="-122"/>
                <a:ea typeface="华文隶书" panose="02010800040101010101" charset="-122"/>
              </a:rPr>
              <a:t>“</a:t>
            </a:r>
            <a:r>
              <a:rPr lang="zh-CN" altLang="en-US" sz="3200" b="1">
                <a:latin typeface="华文隶书" panose="02010800040101010101" charset="-122"/>
                <a:ea typeface="华文隶书" panose="02010800040101010101" charset="-122"/>
              </a:rPr>
              <a:t>鼎恒元</a:t>
            </a:r>
            <a:r>
              <a:rPr lang="en-US" altLang="zh-CN" sz="3200" b="1">
                <a:latin typeface="华文隶书" panose="02010800040101010101" charset="-122"/>
                <a:ea typeface="华文隶书" panose="02010800040101010101" charset="-122"/>
              </a:rPr>
              <a:t>”</a:t>
            </a:r>
            <a:r>
              <a:rPr lang="zh-CN" altLang="en-US" sz="3200" b="1">
                <a:latin typeface="华文隶书" panose="02010800040101010101" charset="-122"/>
                <a:ea typeface="华文隶书" panose="02010800040101010101" charset="-122"/>
              </a:rPr>
              <a:t>的变迁</a:t>
            </a:r>
            <a:endParaRPr lang="zh-CN" altLang="en-US" sz="3200" b="1">
              <a:latin typeface="华文隶书" panose="02010800040101010101" charset="-122"/>
              <a:ea typeface="华文隶书" panose="02010800040101010101" charset="-122"/>
            </a:endParaRPr>
          </a:p>
        </p:txBody>
      </p:sp>
      <p:sp>
        <p:nvSpPr>
          <p:cNvPr id="6" name="矩形 5"/>
          <p:cNvSpPr/>
          <p:nvPr userDrawn="1">
            <p:custDataLst>
              <p:tags r:id="rId5"/>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F56F018A-0353-4915-8950-70B65BDEF676}" type="slidenum">
              <a:rPr kumimoji="0" lang="zh-CN" altLang="en-US" sz="1200" b="0" i="0" u="none" strike="noStrike" kern="1200" cap="none" spc="0" normalizeH="0" baseline="0" noProof="0" smtClean="0">
                <a:ln>
                  <a:noFill/>
                </a:ln>
                <a:solidFill>
                  <a:prstClr val="black">
                    <a:tint val="75000"/>
                  </a:prstClr>
                </a:solidFill>
                <a:effectLst/>
                <a:uLnTx/>
                <a:uFillTx/>
                <a:latin typeface="+mn-lt"/>
                <a:ea typeface="+mn-ea"/>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文本框 4"/>
          <p:cNvSpPr txBox="1"/>
          <p:nvPr/>
        </p:nvSpPr>
        <p:spPr>
          <a:xfrm>
            <a:off x="1164590" y="2129790"/>
            <a:ext cx="9203690" cy="3046095"/>
          </a:xfrm>
          <a:prstGeom prst="rect">
            <a:avLst/>
          </a:prstGeom>
          <a:noFill/>
        </p:spPr>
        <p:txBody>
          <a:bodyPr wrap="square" rtlCol="0" anchor="t">
            <a:spAutoFit/>
          </a:bodyPr>
          <a:p>
            <a:r>
              <a:rPr lang="en-US" altLang="zh-CN" sz="3200" b="1"/>
              <a:t>“</a:t>
            </a:r>
            <a:r>
              <a:rPr lang="zh-CN" altLang="en-US" sz="3200" b="1"/>
              <a:t>我们酒酱业工业户由于同业会员分散生产经营，管理不统一，技术条件有高低，造成产品规格的混乱和低劣，对产品的提高、质量品质的改进很少有成绩表现，并且由于生产分散，在人力、物力方面已存在严重的浪费现象</a:t>
            </a:r>
            <a:r>
              <a:rPr lang="en-US" altLang="zh-CN" sz="3200" b="1"/>
              <a:t>”</a:t>
            </a:r>
            <a:endParaRPr lang="en-US" altLang="zh-CN" sz="3200" b="1"/>
          </a:p>
          <a:p>
            <a:pPr algn="r"/>
            <a:r>
              <a:rPr lang="en-US" altLang="zh-CN" sz="3200" b="1"/>
              <a:t>——1955</a:t>
            </a:r>
            <a:r>
              <a:rPr lang="zh-CN" altLang="en-US" sz="3200" b="1">
                <a:ea typeface="宋体" panose="02010600030101010101" pitchFamily="2" charset="-122"/>
              </a:rPr>
              <a:t>年</a:t>
            </a:r>
            <a:r>
              <a:rPr lang="en-US" altLang="zh-CN" sz="3200" b="1">
                <a:ea typeface="宋体" panose="02010600030101010101" pitchFamily="2" charset="-122"/>
              </a:rPr>
              <a:t>“</a:t>
            </a:r>
            <a:r>
              <a:rPr lang="zh-CN" altLang="en-US" sz="3200" b="1">
                <a:ea typeface="宋体" panose="02010600030101010101" pitchFamily="2" charset="-122"/>
              </a:rPr>
              <a:t>鼎恒元</a:t>
            </a:r>
            <a:r>
              <a:rPr lang="en-US" altLang="zh-CN" sz="3200" b="1">
                <a:ea typeface="宋体" panose="02010600030101010101" pitchFamily="2" charset="-122"/>
              </a:rPr>
              <a:t>”</a:t>
            </a:r>
            <a:r>
              <a:rPr lang="zh-CN" altLang="en-US" sz="3200" b="1">
                <a:ea typeface="宋体" panose="02010600030101010101" pitchFamily="2" charset="-122"/>
              </a:rPr>
              <a:t>掌舵人：顾幼良</a:t>
            </a:r>
            <a:endParaRPr lang="zh-CN" altLang="en-US" sz="3200" b="1">
              <a:ea typeface="宋体" panose="02010600030101010101" pitchFamily="2" charset="-122"/>
            </a:endParaRPr>
          </a:p>
        </p:txBody>
      </p:sp>
      <p:sp>
        <p:nvSpPr>
          <p:cNvPr id="8" name="标题 1"/>
          <p:cNvSpPr>
            <a:spLocks noGrp="1"/>
          </p:cNvSpPr>
          <p:nvPr>
            <p:custDataLst>
              <p:tags r:id="rId1"/>
            </p:custDataLst>
          </p:nvPr>
        </p:nvSpPr>
        <p:spPr>
          <a:xfrm>
            <a:off x="137795" y="11430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endParaRPr lang="zh-CN" altLang="en-US">
              <a:solidFill>
                <a:srgbClr val="FF0000"/>
              </a:solidFill>
              <a:latin typeface="华文行楷" panose="02010800040101010101" charset="-122"/>
              <a:ea typeface="华文行楷" panose="02010800040101010101" charset="-122"/>
            </a:endParaRPr>
          </a:p>
        </p:txBody>
      </p:sp>
      <p:sp>
        <p:nvSpPr>
          <p:cNvPr id="12" name="文本框 11"/>
          <p:cNvSpPr txBox="1"/>
          <p:nvPr>
            <p:custDataLst>
              <p:tags r:id="rId2"/>
            </p:custDataLst>
          </p:nvPr>
        </p:nvSpPr>
        <p:spPr>
          <a:xfrm>
            <a:off x="773430" y="956945"/>
            <a:ext cx="4408805" cy="583565"/>
          </a:xfrm>
          <a:prstGeom prst="rect">
            <a:avLst/>
          </a:prstGeom>
          <a:noFill/>
          <a:ln w="73025">
            <a:solidFill>
              <a:srgbClr val="00B050"/>
            </a:solidFill>
          </a:ln>
        </p:spPr>
        <p:txBody>
          <a:bodyPr wrap="square" rtlCol="0" anchor="t">
            <a:spAutoFit/>
          </a:bodyPr>
          <a:p>
            <a:r>
              <a:rPr lang="zh-CN" altLang="en-US" sz="3200" b="1">
                <a:latin typeface="华文隶书" panose="02010800040101010101" charset="-122"/>
                <a:ea typeface="华文隶书" panose="02010800040101010101" charset="-122"/>
              </a:rPr>
              <a:t>常州</a:t>
            </a:r>
            <a:r>
              <a:rPr lang="en-US" sz="3200" b="1">
                <a:latin typeface="华文隶书" panose="02010800040101010101" charset="-122"/>
                <a:ea typeface="华文隶书" panose="02010800040101010101" charset="-122"/>
              </a:rPr>
              <a:t>“</a:t>
            </a:r>
            <a:r>
              <a:rPr lang="zh-CN" altLang="en-US" sz="3200" b="1">
                <a:latin typeface="华文隶书" panose="02010800040101010101" charset="-122"/>
                <a:ea typeface="华文隶书" panose="02010800040101010101" charset="-122"/>
              </a:rPr>
              <a:t>鼎恒元</a:t>
            </a:r>
            <a:r>
              <a:rPr lang="en-US" altLang="zh-CN" sz="3200" b="1">
                <a:latin typeface="华文隶书" panose="02010800040101010101" charset="-122"/>
                <a:ea typeface="华文隶书" panose="02010800040101010101" charset="-122"/>
              </a:rPr>
              <a:t>”</a:t>
            </a:r>
            <a:r>
              <a:rPr lang="zh-CN" altLang="en-US" sz="3200" b="1">
                <a:latin typeface="华文隶书" panose="02010800040101010101" charset="-122"/>
                <a:ea typeface="华文隶书" panose="02010800040101010101" charset="-122"/>
              </a:rPr>
              <a:t>的变迁</a:t>
            </a:r>
            <a:endParaRPr lang="zh-CN" altLang="en-US" sz="3200" b="1">
              <a:latin typeface="华文隶书" panose="02010800040101010101" charset="-122"/>
              <a:ea typeface="华文隶书" panose="02010800040101010101" charset="-122"/>
            </a:endParaRPr>
          </a:p>
        </p:txBody>
      </p:sp>
      <p:sp>
        <p:nvSpPr>
          <p:cNvPr id="9" name="矩形: 圆角 2"/>
          <p:cNvSpPr/>
          <p:nvPr>
            <p:custDataLst>
              <p:tags r:id="rId3"/>
            </p:custDataLst>
          </p:nvPr>
        </p:nvSpPr>
        <p:spPr>
          <a:xfrm>
            <a:off x="1710055" y="5520055"/>
            <a:ext cx="8169910" cy="699770"/>
          </a:xfrm>
          <a:prstGeom prst="roundRect">
            <a:avLst/>
          </a:prstGeom>
          <a:solidFill>
            <a:srgbClr val="00B050"/>
          </a:solidFill>
        </p:spPr>
        <p:style>
          <a:lnRef idx="0">
            <a:schemeClr val="accent6"/>
          </a:lnRef>
          <a:fillRef idx="3">
            <a:schemeClr val="accent6"/>
          </a:fillRef>
          <a:effectRef idx="3">
            <a:schemeClr val="accent6"/>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华文楷体" panose="02010600040101010101" charset="-122"/>
              </a:rPr>
              <a:t>“</a:t>
            </a:r>
            <a:r>
              <a:rPr kumimoji="0" lang="zh-CN" altLang="en-US"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华文楷体" panose="02010600040101010101" charset="-122"/>
              </a:rPr>
              <a:t>鼎恒元</a:t>
            </a:r>
            <a:r>
              <a:rPr kumimoji="0" lang="en-US" altLang="zh-CN"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华文楷体" panose="02010600040101010101" charset="-122"/>
              </a:rPr>
              <a:t>”</a:t>
            </a:r>
            <a:r>
              <a:rPr kumimoji="0" lang="zh-CN" altLang="en-US"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华文楷体" panose="02010600040101010101" charset="-122"/>
              </a:rPr>
              <a:t>出现了什</a:t>
            </a:r>
            <a:r>
              <a:rPr kumimoji="0" lang="zh-CN" altLang="en-US"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mn-cs"/>
              </a:rPr>
              <a:t>么问题？怎么解决？</a:t>
            </a:r>
            <a:endParaRPr kumimoji="0" lang="zh-CN" altLang="en-US"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mn-cs"/>
            </a:endParaRPr>
          </a:p>
        </p:txBody>
      </p:sp>
      <p:sp>
        <p:nvSpPr>
          <p:cNvPr id="6" name="矩形 5"/>
          <p:cNvSpPr/>
          <p:nvPr userDrawn="1">
            <p:custDataLst>
              <p:tags r:id="rId4"/>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圆角 1"/>
          <p:cNvSpPr/>
          <p:nvPr>
            <p:custDataLst>
              <p:tags r:id="rId5"/>
            </p:custDataLst>
          </p:nvPr>
        </p:nvSpPr>
        <p:spPr>
          <a:xfrm>
            <a:off x="59055" y="2490470"/>
            <a:ext cx="622300" cy="231267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rPr>
              <a:t>情景再现</a:t>
            </a:r>
            <a:endPar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000000"/>
                                          </p:val>
                                        </p:tav>
                                        <p:tav tm="100000">
                                          <p:val>
                                            <p:strVal val="#ppt_w"/>
                                          </p:val>
                                        </p:tav>
                                      </p:tavLst>
                                    </p:anim>
                                    <p:anim calcmode="lin" valueType="num">
                                      <p:cBhvr>
                                        <p:cTn id="8" dur="1000" fill="hold"/>
                                        <p:tgtEl>
                                          <p:spTgt spid="9"/>
                                        </p:tgtEl>
                                        <p:attrNameLst>
                                          <p:attrName>ppt_h</p:attrName>
                                        </p:attrNameLst>
                                      </p:cBhvr>
                                      <p:tavLst>
                                        <p:tav tm="0">
                                          <p:val>
                                            <p:fltVal val="0.000000"/>
                                          </p:val>
                                        </p:tav>
                                        <p:tav tm="100000">
                                          <p:val>
                                            <p:strVal val="#ppt_h"/>
                                          </p:val>
                                        </p:tav>
                                      </p:tavLst>
                                    </p:anim>
                                    <p:anim calcmode="lin" valueType="num">
                                      <p:cBhvr>
                                        <p:cTn id="9" dur="1000" fill="hold"/>
                                        <p:tgtEl>
                                          <p:spTgt spid="9"/>
                                        </p:tgtEl>
                                        <p:attrNameLst>
                                          <p:attrName>style.rotation</p:attrName>
                                        </p:attrNameLst>
                                      </p:cBhvr>
                                      <p:tavLst>
                                        <p:tav tm="0">
                                          <p:val>
                                            <p:fltVal val="90.000000"/>
                                          </p:val>
                                        </p:tav>
                                        <p:tav tm="100000">
                                          <p:val>
                                            <p:fltVal val="0.00000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635" cy="6858635"/>
          </a:xfrm>
          <a:prstGeom prst="rect">
            <a:avLst/>
          </a:prstGeom>
          <a:solidFill>
            <a:srgbClr val="E3D6B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64210" y="1918970"/>
            <a:ext cx="10873740" cy="2091690"/>
          </a:xfrm>
          <a:prstGeom prst="rect">
            <a:avLst/>
          </a:prstGeom>
          <a:noFill/>
        </p:spPr>
        <p:txBody>
          <a:bodyPr wrap="square" rtlCol="0">
            <a:spAutoFit/>
          </a:bodyPr>
          <a:p>
            <a:r>
              <a:rPr lang="zh-CN" altLang="en-US" sz="2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材料</a:t>
            </a:r>
            <a:r>
              <a:rPr lang="en-US" altLang="zh-CN" sz="2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600" b="1">
                <a:latin typeface="华文中宋" panose="02010600040101010101" charset="-122"/>
                <a:ea typeface="华文中宋" panose="02010600040101010101" charset="-122"/>
                <a:cs typeface="华文中宋" panose="02010600040101010101" charset="-122"/>
              </a:rPr>
              <a:t>上海解放初期，一部分投机商在市场上兴风作浪，牟取暴利。其利用群众对纸币不信任的心理和人民币立足未稳的机会，掀起了一场银元大战，引起市场的物价波动。从</a:t>
            </a:r>
            <a:r>
              <a:rPr lang="en-US" altLang="zh-CN" sz="2600" b="1">
                <a:latin typeface="华文中宋" panose="02010600040101010101" charset="-122"/>
                <a:ea typeface="华文中宋" panose="02010600040101010101" charset="-122"/>
                <a:cs typeface="华文中宋" panose="02010600040101010101" charset="-122"/>
              </a:rPr>
              <a:t>5</a:t>
            </a:r>
            <a:r>
              <a:rPr lang="zh-CN" altLang="en-US" sz="2600" b="1">
                <a:latin typeface="华文中宋" panose="02010600040101010101" charset="-122"/>
                <a:ea typeface="华文中宋" panose="02010600040101010101" charset="-122"/>
                <a:cs typeface="华文中宋" panose="02010600040101010101" charset="-122"/>
              </a:rPr>
              <a:t>月</a:t>
            </a:r>
            <a:r>
              <a:rPr lang="en-US" altLang="zh-CN" sz="2600" b="1">
                <a:latin typeface="华文中宋" panose="02010600040101010101" charset="-122"/>
                <a:ea typeface="华文中宋" panose="02010600040101010101" charset="-122"/>
                <a:cs typeface="华文中宋" panose="02010600040101010101" charset="-122"/>
              </a:rPr>
              <a:t>27</a:t>
            </a:r>
            <a:r>
              <a:rPr lang="zh-CN" altLang="en-US" sz="2600" b="1">
                <a:latin typeface="华文中宋" panose="02010600040101010101" charset="-122"/>
                <a:ea typeface="华文中宋" panose="02010600040101010101" charset="-122"/>
                <a:cs typeface="华文中宋" panose="02010600040101010101" charset="-122"/>
              </a:rPr>
              <a:t>日</a:t>
            </a:r>
            <a:r>
              <a:rPr lang="en-US" altLang="zh-CN" sz="2600" b="1">
                <a:latin typeface="华文中宋" panose="02010600040101010101" charset="-122"/>
                <a:ea typeface="华文中宋" panose="02010600040101010101" charset="-122"/>
                <a:cs typeface="华文中宋" panose="02010600040101010101" charset="-122"/>
              </a:rPr>
              <a:t>- 6</a:t>
            </a:r>
            <a:r>
              <a:rPr lang="zh-CN" altLang="en-US" sz="2600" b="1">
                <a:latin typeface="华文中宋" panose="02010600040101010101" charset="-122"/>
                <a:ea typeface="华文中宋" panose="02010600040101010101" charset="-122"/>
                <a:cs typeface="华文中宋" panose="02010600040101010101" charset="-122"/>
              </a:rPr>
              <a:t>月</a:t>
            </a:r>
            <a:r>
              <a:rPr lang="en-US" altLang="zh-CN" sz="2600" b="1">
                <a:latin typeface="华文中宋" panose="02010600040101010101" charset="-122"/>
                <a:ea typeface="华文中宋" panose="02010600040101010101" charset="-122"/>
                <a:cs typeface="华文中宋" panose="02010600040101010101" charset="-122"/>
              </a:rPr>
              <a:t>9</a:t>
            </a:r>
            <a:r>
              <a:rPr lang="zh-CN" altLang="en-US" sz="2600" b="1">
                <a:latin typeface="华文中宋" panose="02010600040101010101" charset="-122"/>
                <a:ea typeface="华文中宋" panose="02010600040101010101" charset="-122"/>
                <a:cs typeface="华文中宋" panose="02010600040101010101" charset="-122"/>
              </a:rPr>
              <a:t>日的</a:t>
            </a:r>
            <a:r>
              <a:rPr lang="en-US" altLang="zh-CN" sz="2600" b="1">
                <a:latin typeface="华文中宋" panose="02010600040101010101" charset="-122"/>
                <a:ea typeface="华文中宋" panose="02010600040101010101" charset="-122"/>
                <a:cs typeface="华文中宋" panose="02010600040101010101" charset="-122"/>
              </a:rPr>
              <a:t>12</a:t>
            </a:r>
            <a:r>
              <a:rPr lang="zh-CN" altLang="en-US" sz="2600" b="1">
                <a:latin typeface="华文中宋" panose="02010600040101010101" charset="-122"/>
                <a:ea typeface="华文中宋" panose="02010600040101010101" charset="-122"/>
                <a:cs typeface="华文中宋" panose="02010600040101010101" charset="-122"/>
              </a:rPr>
              <a:t>天里，银元价格上涨两倍，致使物价上涨</a:t>
            </a:r>
            <a:r>
              <a:rPr lang="en-US" altLang="zh-CN" sz="2600" b="1">
                <a:latin typeface="华文中宋" panose="02010600040101010101" charset="-122"/>
                <a:ea typeface="华文中宋" panose="02010600040101010101" charset="-122"/>
                <a:cs typeface="华文中宋" panose="02010600040101010101" charset="-122"/>
              </a:rPr>
              <a:t>247%</a:t>
            </a:r>
            <a:r>
              <a:rPr lang="zh-CN" altLang="en-US" sz="2600" b="1">
                <a:latin typeface="华文中宋" panose="02010600040101010101" charset="-122"/>
                <a:ea typeface="华文中宋" panose="02010600040101010101" charset="-122"/>
                <a:cs typeface="华文中宋" panose="02010600040101010101" charset="-122"/>
              </a:rPr>
              <a:t>。这场</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银元之战</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及其后的</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粮棉之战</a:t>
            </a:r>
            <a:r>
              <a:rPr lang="en-US" altLang="zh-CN" sz="2600" b="1">
                <a:latin typeface="华文中宋" panose="02010600040101010101" charset="-122"/>
                <a:ea typeface="华文中宋" panose="02010600040101010101" charset="-122"/>
                <a:cs typeface="华文中宋" panose="02010600040101010101" charset="-122"/>
              </a:rPr>
              <a:t>”</a:t>
            </a:r>
            <a:r>
              <a:rPr lang="zh-CN" altLang="en-US" sz="2600" b="1">
                <a:latin typeface="华文中宋" panose="02010600040101010101" charset="-122"/>
                <a:ea typeface="华文中宋" panose="02010600040101010101" charset="-122"/>
                <a:cs typeface="华文中宋" panose="02010600040101010101" charset="-122"/>
              </a:rPr>
              <a:t>，都极大地扰乱了上海的经济秩序。</a:t>
            </a:r>
            <a:endParaRPr lang="zh-CN" altLang="en-US" sz="2600" b="1">
              <a:latin typeface="华文中宋" panose="02010600040101010101" charset="-122"/>
              <a:ea typeface="华文中宋" panose="02010600040101010101" charset="-122"/>
              <a:cs typeface="华文中宋" panose="02010600040101010101" charset="-122"/>
            </a:endParaRPr>
          </a:p>
        </p:txBody>
      </p:sp>
      <p:sp>
        <p:nvSpPr>
          <p:cNvPr id="13" name="文本框 12"/>
          <p:cNvSpPr txBox="1"/>
          <p:nvPr/>
        </p:nvSpPr>
        <p:spPr>
          <a:xfrm>
            <a:off x="150495" y="1335405"/>
            <a:ext cx="11939905" cy="583565"/>
          </a:xfrm>
          <a:prstGeom prst="rect">
            <a:avLst/>
          </a:prstGeom>
          <a:noFill/>
        </p:spPr>
        <p:txBody>
          <a:bodyPr wrap="square" rtlCol="0">
            <a:spAutoFit/>
          </a:bodyPr>
          <a:p>
            <a:pPr algn="l"/>
            <a:r>
              <a:rPr lang="zh-CN" altLang="en-US" sz="3200" b="1">
                <a:solidFill>
                  <a:srgbClr val="664D00"/>
                </a:solidFill>
                <a:latin typeface="+mn-ea"/>
                <a:cs typeface="+mn-ea"/>
                <a:sym typeface="+mn-ea"/>
              </a:rPr>
              <a:t>同桌交流：据材料并结合课文</a:t>
            </a:r>
            <a:r>
              <a:rPr lang="en-US" altLang="zh-CN" sz="3200" b="1">
                <a:solidFill>
                  <a:srgbClr val="664D00"/>
                </a:solidFill>
                <a:latin typeface="+mn-ea"/>
                <a:cs typeface="+mn-ea"/>
                <a:sym typeface="+mn-ea"/>
              </a:rPr>
              <a:t>P25</a:t>
            </a:r>
            <a:r>
              <a:rPr lang="zh-CN" altLang="en-US" sz="3200" b="1">
                <a:solidFill>
                  <a:srgbClr val="664D00"/>
                </a:solidFill>
                <a:latin typeface="+mn-ea"/>
                <a:cs typeface="+mn-ea"/>
                <a:sym typeface="+mn-ea"/>
              </a:rPr>
              <a:t>，归纳改造</a:t>
            </a:r>
            <a:r>
              <a:rPr lang="zh-CN" altLang="en-US" sz="3200" b="1">
                <a:solidFill>
                  <a:srgbClr val="664D00"/>
                </a:solidFill>
                <a:latin typeface="+mn-ea"/>
                <a:cs typeface="+mn-ea"/>
                <a:sym typeface="+mn-ea"/>
              </a:rPr>
              <a:t>的背景</a:t>
            </a:r>
            <a:r>
              <a:rPr lang="zh-CN" altLang="en-US" sz="3200" b="1">
                <a:solidFill>
                  <a:srgbClr val="664D00"/>
                </a:solidFill>
                <a:latin typeface="+mn-ea"/>
                <a:cs typeface="+mn-ea"/>
                <a:sym typeface="+mn-ea"/>
              </a:rPr>
              <a:t>？</a:t>
            </a:r>
            <a:endParaRPr lang="zh-CN" altLang="en-US" sz="3200">
              <a:latin typeface="+mn-ea"/>
              <a:cs typeface="+mn-ea"/>
            </a:endParaRPr>
          </a:p>
        </p:txBody>
      </p:sp>
      <p:sp>
        <p:nvSpPr>
          <p:cNvPr id="7" name="文本框 6"/>
          <p:cNvSpPr txBox="1"/>
          <p:nvPr/>
        </p:nvSpPr>
        <p:spPr>
          <a:xfrm>
            <a:off x="664210" y="4140835"/>
            <a:ext cx="10877550" cy="891540"/>
          </a:xfrm>
          <a:prstGeom prst="rect">
            <a:avLst/>
          </a:prstGeom>
          <a:noFill/>
        </p:spPr>
        <p:txBody>
          <a:bodyPr wrap="square" rtlCol="0">
            <a:spAutoFit/>
          </a:bodyPr>
          <a:p>
            <a:r>
              <a:rPr lang="zh-CN" altLang="en-US" sz="2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材料</a:t>
            </a:r>
            <a:r>
              <a:rPr lang="en-US" altLang="zh-CN" sz="2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6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b="1">
                <a:latin typeface="华文中宋" panose="02010600040101010101" charset="-122"/>
                <a:ea typeface="华文中宋" panose="02010600040101010101" charset="-122"/>
                <a:cs typeface="华文中宋" panose="02010600040101010101" charset="-122"/>
              </a:rPr>
              <a:t>据统计，</a:t>
            </a:r>
            <a:r>
              <a:rPr lang="en-US" altLang="zh-CN" sz="2600" b="1">
                <a:latin typeface="华文中宋" panose="02010600040101010101" charset="-122"/>
                <a:ea typeface="华文中宋" panose="02010600040101010101" charset="-122"/>
                <a:cs typeface="华文中宋" panose="02010600040101010101" charset="-122"/>
              </a:rPr>
              <a:t>1952</a:t>
            </a:r>
            <a:r>
              <a:rPr lang="zh-CN" altLang="en-US" sz="2600" b="1">
                <a:latin typeface="华文中宋" panose="02010600040101010101" charset="-122"/>
                <a:ea typeface="华文中宋" panose="02010600040101010101" charset="-122"/>
                <a:cs typeface="华文中宋" panose="02010600040101010101" charset="-122"/>
              </a:rPr>
              <a:t>年工业总产值比</a:t>
            </a:r>
            <a:r>
              <a:rPr lang="en-US" altLang="zh-CN" sz="2600" b="1">
                <a:latin typeface="华文中宋" panose="02010600040101010101" charset="-122"/>
                <a:ea typeface="华文中宋" panose="02010600040101010101" charset="-122"/>
                <a:cs typeface="华文中宋" panose="02010600040101010101" charset="-122"/>
              </a:rPr>
              <a:t>1949</a:t>
            </a:r>
            <a:r>
              <a:rPr lang="zh-CN" altLang="en-US" sz="2600" b="1">
                <a:latin typeface="华文中宋" panose="02010600040101010101" charset="-122"/>
                <a:ea typeface="华文中宋" panose="02010600040101010101" charset="-122"/>
                <a:cs typeface="华文中宋" panose="02010600040101010101" charset="-122"/>
              </a:rPr>
              <a:t>年增长</a:t>
            </a:r>
            <a:r>
              <a:rPr lang="en-US" altLang="zh-CN" sz="2600" b="1">
                <a:latin typeface="华文中宋" panose="02010600040101010101" charset="-122"/>
                <a:ea typeface="华文中宋" panose="02010600040101010101" charset="-122"/>
                <a:cs typeface="华文中宋" panose="02010600040101010101" charset="-122"/>
              </a:rPr>
              <a:t>145.1%</a:t>
            </a:r>
            <a:r>
              <a:rPr lang="zh-CN" altLang="en-US" sz="2600" b="1">
                <a:latin typeface="华文中宋" panose="02010600040101010101" charset="-122"/>
                <a:ea typeface="华文中宋" panose="02010600040101010101" charset="-122"/>
                <a:cs typeface="华文中宋" panose="02010600040101010101" charset="-122"/>
              </a:rPr>
              <a:t>，农业总产值比</a:t>
            </a:r>
            <a:r>
              <a:rPr lang="en-US" altLang="zh-CN" sz="2600" b="1">
                <a:latin typeface="华文中宋" panose="02010600040101010101" charset="-122"/>
                <a:ea typeface="华文中宋" panose="02010600040101010101" charset="-122"/>
                <a:cs typeface="华文中宋" panose="02010600040101010101" charset="-122"/>
              </a:rPr>
              <a:t>1949</a:t>
            </a:r>
            <a:r>
              <a:rPr lang="zh-CN" altLang="en-US" sz="2600" b="1">
                <a:latin typeface="华文中宋" panose="02010600040101010101" charset="-122"/>
                <a:ea typeface="华文中宋" panose="02010600040101010101" charset="-122"/>
                <a:cs typeface="华文中宋" panose="02010600040101010101" charset="-122"/>
              </a:rPr>
              <a:t>年增长</a:t>
            </a:r>
            <a:r>
              <a:rPr lang="en-US" altLang="zh-CN" sz="2600" b="1">
                <a:latin typeface="华文中宋" panose="02010600040101010101" charset="-122"/>
                <a:ea typeface="华文中宋" panose="02010600040101010101" charset="-122"/>
                <a:cs typeface="华文中宋" panose="02010600040101010101" charset="-122"/>
              </a:rPr>
              <a:t>53.5%</a:t>
            </a:r>
            <a:r>
              <a:rPr lang="zh-CN" altLang="en-US" sz="2600" b="1">
                <a:latin typeface="华文中宋" panose="02010600040101010101" charset="-122"/>
                <a:ea typeface="华文中宋" panose="02010600040101010101" charset="-122"/>
                <a:cs typeface="华文中宋" panose="02010600040101010101" charset="-122"/>
              </a:rPr>
              <a:t>。工农业产品产量已超过建国前的最高水平。</a:t>
            </a:r>
            <a:endParaRPr lang="zh-CN" altLang="en-US" sz="2600" b="1">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nvSpPr>
        <p:spPr>
          <a:xfrm>
            <a:off x="3561080" y="2642235"/>
            <a:ext cx="7629525" cy="645160"/>
          </a:xfrm>
          <a:prstGeom prst="rect">
            <a:avLst/>
          </a:prstGeom>
          <a:solidFill>
            <a:schemeClr val="accent4">
              <a:lumMod val="20000"/>
              <a:lumOff val="80000"/>
            </a:schemeClr>
          </a:solidFill>
        </p:spPr>
        <p:txBody>
          <a:bodyPr wrap="square" rtlCol="0">
            <a:spAutoFit/>
          </a:bodyPr>
          <a:p>
            <a:r>
              <a:rPr lang="zh-CN" altLang="en-US" sz="3600" b="1">
                <a:solidFill>
                  <a:srgbClr val="FF0000"/>
                </a:solidFill>
                <a:latin typeface="方正粗黑宋简体" panose="02000000000000000000" charset="-122"/>
                <a:ea typeface="方正粗黑宋简体" panose="02000000000000000000" charset="-122"/>
              </a:rPr>
              <a:t>一些私营工商业主严重扰乱经济秩序</a:t>
            </a:r>
            <a:endParaRPr lang="zh-CN" altLang="en-US" sz="3600" b="1">
              <a:solidFill>
                <a:srgbClr val="FF0000"/>
              </a:solidFill>
              <a:latin typeface="方正粗黑宋简体" panose="02000000000000000000" charset="-122"/>
              <a:ea typeface="方正粗黑宋简体" panose="02000000000000000000" charset="-122"/>
            </a:endParaRPr>
          </a:p>
        </p:txBody>
      </p:sp>
      <p:sp>
        <p:nvSpPr>
          <p:cNvPr id="9" name="文本框 8"/>
          <p:cNvSpPr txBox="1"/>
          <p:nvPr/>
        </p:nvSpPr>
        <p:spPr>
          <a:xfrm>
            <a:off x="3561080" y="4325620"/>
            <a:ext cx="7284720" cy="521970"/>
          </a:xfrm>
          <a:prstGeom prst="rect">
            <a:avLst/>
          </a:prstGeom>
          <a:solidFill>
            <a:schemeClr val="accent4">
              <a:lumMod val="20000"/>
              <a:lumOff val="80000"/>
            </a:schemeClr>
          </a:solidFill>
        </p:spPr>
        <p:txBody>
          <a:bodyPr wrap="square" rtlCol="0">
            <a:spAutoFit/>
          </a:bodyPr>
          <a:p>
            <a:r>
              <a:rPr lang="zh-CN" altLang="en-US" sz="2800" b="1">
                <a:solidFill>
                  <a:srgbClr val="FF0000"/>
                </a:solidFill>
                <a:latin typeface="方正粗黑宋简体" panose="02000000000000000000" charset="-122"/>
                <a:ea typeface="方正粗黑宋简体" panose="02000000000000000000" charset="-122"/>
              </a:rPr>
              <a:t>国民经济得到恢复，国营经济力量得到增强</a:t>
            </a:r>
            <a:endParaRPr lang="zh-CN" altLang="en-US" sz="2800" b="1">
              <a:solidFill>
                <a:srgbClr val="FF0000"/>
              </a:solidFill>
              <a:latin typeface="方正粗黑宋简体" panose="02000000000000000000" charset="-122"/>
              <a:ea typeface="方正粗黑宋简体" panose="02000000000000000000" charset="-122"/>
            </a:endParaRPr>
          </a:p>
        </p:txBody>
      </p:sp>
      <p:sp>
        <p:nvSpPr>
          <p:cNvPr id="10" name="文本框 9"/>
          <p:cNvSpPr txBox="1"/>
          <p:nvPr/>
        </p:nvSpPr>
        <p:spPr>
          <a:xfrm>
            <a:off x="594360" y="5162550"/>
            <a:ext cx="11434445" cy="1383665"/>
          </a:xfrm>
          <a:prstGeom prst="rect">
            <a:avLst/>
          </a:prstGeom>
          <a:noFill/>
        </p:spPr>
        <p:txBody>
          <a:bodyPr wrap="square" rtlCol="0">
            <a:spAutoFit/>
          </a:bodyPr>
          <a:p>
            <a:r>
              <a:rPr lang="zh-CN" altLang="en-US"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材料</a:t>
            </a:r>
            <a:r>
              <a:rPr lang="en-US" altLang="zh-CN"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a:latin typeface="华文中宋" panose="02010600040101010101" charset="-122"/>
                <a:ea typeface="华文中宋" panose="02010600040101010101" charset="-122"/>
                <a:cs typeface="华文中宋" panose="02010600040101010101" charset="-122"/>
              </a:rPr>
              <a:t>1950</a:t>
            </a:r>
            <a:r>
              <a:rPr lang="zh-CN" altLang="en-US" sz="2800" b="1">
                <a:latin typeface="华文中宋" panose="02010600040101010101" charset="-122"/>
                <a:ea typeface="华文中宋" panose="02010600040101010101" charset="-122"/>
                <a:cs typeface="华文中宋" panose="02010600040101010101" charset="-122"/>
              </a:rPr>
              <a:t>年上海已有中国实业、中国通商等</a:t>
            </a:r>
            <a:r>
              <a:rPr lang="en-US" altLang="zh-CN" sz="2800" b="1">
                <a:latin typeface="华文中宋" panose="02010600040101010101" charset="-122"/>
                <a:ea typeface="华文中宋" panose="02010600040101010101" charset="-122"/>
                <a:cs typeface="华文中宋" panose="02010600040101010101" charset="-122"/>
              </a:rPr>
              <a:t>5</a:t>
            </a:r>
            <a:r>
              <a:rPr lang="zh-CN" altLang="en-US" sz="2800" b="1">
                <a:latin typeface="华文中宋" panose="02010600040101010101" charset="-122"/>
                <a:ea typeface="华文中宋" panose="02010600040101010101" charset="-122"/>
                <a:cs typeface="华文中宋" panose="02010600040101010101" charset="-122"/>
              </a:rPr>
              <a:t>家银行宣布公私合</a:t>
            </a:r>
            <a:endParaRPr lang="zh-CN" altLang="en-US" sz="2800" b="1">
              <a:latin typeface="华文中宋" panose="02010600040101010101" charset="-122"/>
              <a:ea typeface="华文中宋" panose="02010600040101010101" charset="-122"/>
              <a:cs typeface="华文中宋" panose="02010600040101010101" charset="-122"/>
            </a:endParaRPr>
          </a:p>
          <a:p>
            <a:r>
              <a:rPr lang="zh-CN" altLang="en-US" sz="2800" b="1">
                <a:latin typeface="华文中宋" panose="02010600040101010101" charset="-122"/>
                <a:ea typeface="华文中宋" panose="02010600040101010101" charset="-122"/>
                <a:cs typeface="华文中宋" panose="02010600040101010101" charset="-122"/>
              </a:rPr>
              <a:t>营，并称为</a:t>
            </a:r>
            <a:r>
              <a:rPr lang="en-US" altLang="zh-CN" sz="2800" b="1">
                <a:latin typeface="华文中宋" panose="02010600040101010101" charset="-122"/>
                <a:ea typeface="华文中宋" panose="02010600040101010101" charset="-122"/>
                <a:cs typeface="华文中宋" panose="02010600040101010101" charset="-122"/>
              </a:rPr>
              <a:t>“</a:t>
            </a:r>
            <a:r>
              <a:rPr lang="zh-CN" altLang="en-US" sz="2800" b="1">
                <a:latin typeface="华文中宋" panose="02010600040101010101" charset="-122"/>
                <a:ea typeface="华文中宋" panose="02010600040101010101" charset="-122"/>
                <a:cs typeface="华文中宋" panose="02010600040101010101" charset="-122"/>
              </a:rPr>
              <a:t>新五行</a:t>
            </a:r>
            <a:r>
              <a:rPr lang="en-US" altLang="zh-CN" sz="2800" b="1">
                <a:latin typeface="华文中宋" panose="02010600040101010101" charset="-122"/>
                <a:ea typeface="华文中宋" panose="02010600040101010101" charset="-122"/>
                <a:cs typeface="华文中宋" panose="02010600040101010101" charset="-122"/>
              </a:rPr>
              <a:t>”</a:t>
            </a:r>
            <a:r>
              <a:rPr lang="zh-CN" altLang="en-US" sz="2800" b="1">
                <a:latin typeface="华文中宋" panose="02010600040101010101" charset="-122"/>
                <a:ea typeface="华文中宋" panose="02010600040101010101" charset="-122"/>
                <a:cs typeface="华文中宋" panose="02010600040101010101" charset="-122"/>
              </a:rPr>
              <a:t>。</a:t>
            </a:r>
            <a:r>
              <a:rPr lang="en-US" altLang="zh-CN" sz="2800" b="1">
                <a:latin typeface="华文中宋" panose="02010600040101010101" charset="-122"/>
                <a:ea typeface="华文中宋" panose="02010600040101010101" charset="-122"/>
                <a:cs typeface="华文中宋" panose="02010600040101010101" charset="-122"/>
              </a:rPr>
              <a:t>1951</a:t>
            </a:r>
            <a:r>
              <a:rPr lang="zh-CN" altLang="en-US" sz="2800" b="1">
                <a:latin typeface="华文中宋" panose="02010600040101010101" charset="-122"/>
                <a:ea typeface="华文中宋" panose="02010600040101010101" charset="-122"/>
                <a:cs typeface="华文中宋" panose="02010600040101010101" charset="-122"/>
              </a:rPr>
              <a:t>年</a:t>
            </a:r>
            <a:r>
              <a:rPr lang="en-US" altLang="zh-CN" sz="2800" b="1">
                <a:latin typeface="华文中宋" panose="02010600040101010101" charset="-122"/>
                <a:ea typeface="华文中宋" panose="02010600040101010101" charset="-122"/>
                <a:cs typeface="华文中宋" panose="02010600040101010101" charset="-122"/>
              </a:rPr>
              <a:t>7</a:t>
            </a:r>
            <a:r>
              <a:rPr lang="zh-CN" altLang="en-US" sz="2800" b="1">
                <a:latin typeface="华文中宋" panose="02010600040101010101" charset="-122"/>
                <a:ea typeface="华文中宋" panose="02010600040101010101" charset="-122"/>
                <a:cs typeface="华文中宋" panose="02010600040101010101" charset="-122"/>
              </a:rPr>
              <a:t>月，一家大银行上海商业储蓄银行</a:t>
            </a:r>
            <a:endParaRPr lang="zh-CN" altLang="en-US" sz="2800" b="1">
              <a:latin typeface="华文中宋" panose="02010600040101010101" charset="-122"/>
              <a:ea typeface="华文中宋" panose="02010600040101010101" charset="-122"/>
              <a:cs typeface="华文中宋" panose="02010600040101010101" charset="-122"/>
            </a:endParaRPr>
          </a:p>
          <a:p>
            <a:r>
              <a:rPr lang="zh-CN" altLang="en-US" sz="2800" b="1">
                <a:latin typeface="华文中宋" panose="02010600040101010101" charset="-122"/>
                <a:ea typeface="华文中宋" panose="02010600040101010101" charset="-122"/>
                <a:cs typeface="华文中宋" panose="02010600040101010101" charset="-122"/>
              </a:rPr>
              <a:t>正式改组为公私合营性质的银行。</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11" name="文本框 10"/>
          <p:cNvSpPr txBox="1"/>
          <p:nvPr/>
        </p:nvSpPr>
        <p:spPr>
          <a:xfrm>
            <a:off x="3434715" y="5684520"/>
            <a:ext cx="6463665" cy="645160"/>
          </a:xfrm>
          <a:prstGeom prst="rect">
            <a:avLst/>
          </a:prstGeom>
          <a:solidFill>
            <a:schemeClr val="accent4">
              <a:lumMod val="20000"/>
              <a:lumOff val="80000"/>
            </a:schemeClr>
          </a:solidFill>
        </p:spPr>
        <p:txBody>
          <a:bodyPr wrap="square" rtlCol="0">
            <a:spAutoFit/>
          </a:bodyPr>
          <a:p>
            <a:r>
              <a:rPr lang="en-US" altLang="zh-CN" sz="2800" b="1">
                <a:solidFill>
                  <a:schemeClr val="accent4">
                    <a:lumMod val="50000"/>
                  </a:schemeClr>
                </a:solidFill>
                <a:latin typeface="方正粗黑宋简体" panose="02000000000000000000" charset="-122"/>
                <a:ea typeface="方正粗黑宋简体" panose="02000000000000000000" charset="-122"/>
              </a:rPr>
              <a:t>  </a:t>
            </a:r>
            <a:r>
              <a:rPr lang="zh-CN" altLang="en-US" sz="3600" b="1">
                <a:solidFill>
                  <a:srgbClr val="FF0000"/>
                </a:solidFill>
                <a:latin typeface="方正粗黑宋简体" panose="02000000000000000000" charset="-122"/>
                <a:ea typeface="方正粗黑宋简体" panose="02000000000000000000" charset="-122"/>
              </a:rPr>
              <a:t>公私合营经济出现并有所发展</a:t>
            </a:r>
            <a:endParaRPr lang="zh-CN" altLang="en-US" sz="3600" b="1">
              <a:solidFill>
                <a:srgbClr val="FF0000"/>
              </a:solidFill>
              <a:latin typeface="方正粗黑宋简体" panose="02000000000000000000" charset="-122"/>
              <a:ea typeface="方正粗黑宋简体" panose="02000000000000000000" charset="-122"/>
            </a:endParaRPr>
          </a:p>
        </p:txBody>
      </p:sp>
      <p:sp>
        <p:nvSpPr>
          <p:cNvPr id="12" name="标题 1"/>
          <p:cNvSpPr>
            <a:spLocks noGrp="1"/>
          </p:cNvSpPr>
          <p:nvPr/>
        </p:nvSpPr>
        <p:spPr>
          <a:xfrm>
            <a:off x="137795" y="11430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r>
              <a:rPr lang="en-US" altLang="zh-CN">
                <a:latin typeface="华文行楷" panose="02010800040101010101" charset="-122"/>
                <a:ea typeface="华文行楷" panose="02010800040101010101" charset="-122"/>
              </a:rPr>
              <a:t>——</a:t>
            </a:r>
            <a:r>
              <a:rPr lang="zh-CN" altLang="en-US">
                <a:latin typeface="华文行楷" panose="02010800040101010101" charset="-122"/>
                <a:ea typeface="华文行楷" panose="02010800040101010101" charset="-122"/>
              </a:rPr>
              <a:t>资本主义工商业</a:t>
            </a:r>
            <a:endParaRPr lang="zh-CN" altLang="en-US">
              <a:solidFill>
                <a:srgbClr val="FF0000"/>
              </a:solidFill>
              <a:latin typeface="华文行楷" panose="02010800040101010101" charset="-122"/>
              <a:ea typeface="华文行楷" panose="02010800040101010101" charset="-122"/>
            </a:endParaRPr>
          </a:p>
        </p:txBody>
      </p:sp>
      <p:sp>
        <p:nvSpPr>
          <p:cNvPr id="30" name="矩形 29"/>
          <p:cNvSpPr/>
          <p:nvPr/>
        </p:nvSpPr>
        <p:spPr>
          <a:xfrm>
            <a:off x="149860" y="683260"/>
            <a:ext cx="1395095" cy="521970"/>
          </a:xfrm>
          <a:prstGeom prst="rect">
            <a:avLst/>
          </a:prstGeom>
          <a:solidFill>
            <a:srgbClr val="C00000"/>
          </a:solidFill>
        </p:spPr>
        <p:txBody>
          <a:bodyPr wrap="square">
            <a:spAutoFit/>
          </a:bodyPr>
          <a:p>
            <a:pPr algn="l"/>
            <a:r>
              <a:rPr lang="en-US" altLang="zh-CN" sz="2800" b="1">
                <a:solidFill>
                  <a:schemeClr val="bg1"/>
                </a:solidFill>
                <a:latin typeface="楷体" panose="02010609060101010101" charset="-122"/>
                <a:ea typeface="楷体" panose="02010609060101010101" charset="-122"/>
                <a:cs typeface="楷体" panose="02010609060101010101" charset="-122"/>
              </a:rPr>
              <a:t>1.</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原因：</a:t>
            </a:r>
            <a:endParaRPr lang="zh-CN" altLang="en-US" sz="2800" b="1">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14" name="矩形 13"/>
          <p:cNvSpPr/>
          <p:nvPr userDrawn="1">
            <p:custDataLst>
              <p:tags r:id="rId1"/>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7" presetClass="entr" presetSubtype="1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ldLvl="0" animBg="1"/>
      <p:bldP spid="7" grpId="0"/>
      <p:bldP spid="9" grpId="0" bldLvl="0" animBg="1"/>
      <p:bldP spid="10" grpId="0"/>
      <p:bldP spid="11" grpId="0" bldLvl="0" animBg="1"/>
      <p:bldP spid="12" grpId="0"/>
      <p:bldP spid="30"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635" cy="6858635"/>
          </a:xfrm>
          <a:prstGeom prst="rect">
            <a:avLst/>
          </a:prstGeom>
          <a:solidFill>
            <a:srgbClr val="E3D6B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b="1">
              <a:solidFill>
                <a:srgbClr val="C00000"/>
              </a:solidFill>
              <a:latin typeface="华文中宋" panose="02010600040101010101" charset="-122"/>
              <a:ea typeface="华文中宋" panose="02010600040101010101" charset="-122"/>
              <a:sym typeface="+mn-ea"/>
            </a:endParaRPr>
          </a:p>
        </p:txBody>
      </p:sp>
      <p:sp>
        <p:nvSpPr>
          <p:cNvPr id="13" name="文本框 12"/>
          <p:cNvSpPr txBox="1"/>
          <p:nvPr/>
        </p:nvSpPr>
        <p:spPr>
          <a:xfrm>
            <a:off x="426085" y="1233170"/>
            <a:ext cx="11648440" cy="583565"/>
          </a:xfrm>
          <a:prstGeom prst="rect">
            <a:avLst/>
          </a:prstGeom>
          <a:noFill/>
        </p:spPr>
        <p:txBody>
          <a:bodyPr wrap="square" rtlCol="0">
            <a:spAutoFit/>
          </a:bodyPr>
          <a:p>
            <a:pPr algn="l"/>
            <a:r>
              <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rPr>
              <a:t>自主学习：阅读课文</a:t>
            </a:r>
            <a:r>
              <a:rPr lang="en-US" altLang="zh-CN" sz="3200" b="1">
                <a:solidFill>
                  <a:schemeClr val="tx1"/>
                </a:solidFill>
                <a:latin typeface="华文中宋" panose="02010600040101010101" charset="-122"/>
                <a:ea typeface="华文中宋" panose="02010600040101010101" charset="-122"/>
                <a:cs typeface="华文中宋" panose="02010600040101010101" charset="-122"/>
                <a:sym typeface="+mn-ea"/>
              </a:rPr>
              <a:t>P25</a:t>
            </a:r>
            <a:r>
              <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rPr>
              <a:t>，</a:t>
            </a:r>
            <a:r>
              <a:rPr lang="zh-CN" altLang="en-US" sz="3200" b="1">
                <a:solidFill>
                  <a:srgbClr val="FF0000"/>
                </a:solidFill>
                <a:latin typeface="华文中宋" panose="02010600040101010101" charset="-122"/>
                <a:ea typeface="华文中宋" panose="02010600040101010101" charset="-122"/>
                <a:sym typeface="+mn-ea"/>
              </a:rPr>
              <a:t>简述</a:t>
            </a:r>
            <a:r>
              <a:rPr lang="zh-CN" altLang="en-US" sz="3200" b="1">
                <a:latin typeface="华文中宋" panose="02010600040101010101" charset="-122"/>
                <a:ea typeface="华文中宋" panose="02010600040101010101" charset="-122"/>
                <a:sym typeface="+mn-ea"/>
              </a:rPr>
              <a:t>对资本主义工商业改造的概况。</a:t>
            </a:r>
            <a:endParaRPr lang="zh-CN" altLang="en-US" sz="3200" b="1">
              <a:solidFill>
                <a:srgbClr val="664D00"/>
              </a:solidFill>
              <a:latin typeface="+mn-ea"/>
              <a:cs typeface="+mn-ea"/>
              <a:sym typeface="+mn-ea"/>
            </a:endParaRPr>
          </a:p>
        </p:txBody>
      </p:sp>
      <p:grpSp>
        <p:nvGrpSpPr>
          <p:cNvPr id="9" name="组合 8"/>
          <p:cNvGrpSpPr/>
          <p:nvPr/>
        </p:nvGrpSpPr>
        <p:grpSpPr>
          <a:xfrm>
            <a:off x="514985" y="2141220"/>
            <a:ext cx="1767840" cy="583565"/>
            <a:chOff x="920" y="2029"/>
            <a:chExt cx="2784" cy="919"/>
          </a:xfrm>
        </p:grpSpPr>
        <p:sp>
          <p:nvSpPr>
            <p:cNvPr id="7" name="文本框 6"/>
            <p:cNvSpPr txBox="1"/>
            <p:nvPr/>
          </p:nvSpPr>
          <p:spPr>
            <a:xfrm>
              <a:off x="1442" y="2029"/>
              <a:ext cx="2262" cy="919"/>
            </a:xfrm>
            <a:prstGeom prst="rect">
              <a:avLst/>
            </a:prstGeom>
            <a:noFill/>
          </p:spPr>
          <p:txBody>
            <a:bodyPr wrap="square" rtlCol="0">
              <a:spAutoFit/>
            </a:bodyPr>
            <a:p>
              <a:r>
                <a:rPr lang="zh-CN" altLang="en-US" sz="3200" b="1">
                  <a:latin typeface="华康行楷体 W5" panose="03000509000000000000" charset="-122"/>
                  <a:ea typeface="华康行楷体 W5" panose="03000509000000000000" charset="-122"/>
                </a:rPr>
                <a:t>目的：</a:t>
              </a:r>
              <a:endParaRPr lang="zh-CN" altLang="en-US" sz="3200" b="1">
                <a:latin typeface="华康行楷体 W5" panose="03000509000000000000" charset="-122"/>
                <a:ea typeface="华康行楷体 W5" panose="03000509000000000000" charset="-122"/>
              </a:endParaRPr>
            </a:p>
          </p:txBody>
        </p:sp>
        <p:pic>
          <p:nvPicPr>
            <p:cNvPr id="8" name="图片 7" descr="千库网_红色国潮商品边框_元素编号12786212 (1)"/>
            <p:cNvPicPr>
              <a:picLocks noChangeAspect="1"/>
            </p:cNvPicPr>
            <p:nvPr/>
          </p:nvPicPr>
          <p:blipFill>
            <a:blip r:embed="rId1"/>
            <a:srcRect l="55837" t="17678" r="33131" b="66762"/>
            <a:stretch>
              <a:fillRect/>
            </a:stretch>
          </p:blipFill>
          <p:spPr>
            <a:xfrm>
              <a:off x="920" y="2114"/>
              <a:ext cx="522" cy="737"/>
            </a:xfrm>
            <a:prstGeom prst="rect">
              <a:avLst/>
            </a:prstGeom>
          </p:spPr>
        </p:pic>
      </p:grpSp>
      <p:sp>
        <p:nvSpPr>
          <p:cNvPr id="10" name="文本框 9"/>
          <p:cNvSpPr txBox="1"/>
          <p:nvPr/>
        </p:nvSpPr>
        <p:spPr>
          <a:xfrm>
            <a:off x="2282825" y="2148205"/>
            <a:ext cx="8422640" cy="553085"/>
          </a:xfrm>
          <a:prstGeom prst="rect">
            <a:avLst/>
          </a:prstGeom>
          <a:noFill/>
        </p:spPr>
        <p:txBody>
          <a:bodyPr wrap="square" rtlCol="0">
            <a:spAutoFit/>
          </a:bodyPr>
          <a:p>
            <a:r>
              <a:rPr lang="zh-CN" altLang="en-US" sz="3000" b="1">
                <a:latin typeface="华文中宋" panose="02010600040101010101" charset="-122"/>
                <a:ea typeface="华文中宋" panose="02010600040101010101" charset="-122"/>
              </a:rPr>
              <a:t>为使私有制经济过渡到社会主义公有制经济</a:t>
            </a:r>
            <a:endParaRPr lang="zh-CN" altLang="en-US" sz="3000" b="1">
              <a:latin typeface="华文中宋" panose="02010600040101010101" charset="-122"/>
              <a:ea typeface="华文中宋" panose="02010600040101010101" charset="-122"/>
            </a:endParaRPr>
          </a:p>
        </p:txBody>
      </p:sp>
      <p:sp>
        <p:nvSpPr>
          <p:cNvPr id="12" name="文本框 11"/>
          <p:cNvSpPr txBox="1"/>
          <p:nvPr/>
        </p:nvSpPr>
        <p:spPr>
          <a:xfrm>
            <a:off x="846455" y="2789555"/>
            <a:ext cx="1436370" cy="583565"/>
          </a:xfrm>
          <a:prstGeom prst="rect">
            <a:avLst/>
          </a:prstGeom>
          <a:noFill/>
        </p:spPr>
        <p:txBody>
          <a:bodyPr wrap="square" rtlCol="0">
            <a:spAutoFit/>
          </a:bodyPr>
          <a:p>
            <a:r>
              <a:rPr lang="zh-CN" altLang="en-US" sz="3200" b="1">
                <a:latin typeface="华康行楷体 W5" panose="03000509000000000000" charset="-122"/>
                <a:ea typeface="华康行楷体 W5" panose="03000509000000000000" charset="-122"/>
              </a:rPr>
              <a:t>时间</a:t>
            </a:r>
            <a:r>
              <a:rPr lang="zh-CN" altLang="en-US" sz="3200" b="1">
                <a:latin typeface="华康行楷体 W5" panose="03000509000000000000" charset="-122"/>
                <a:ea typeface="华康行楷体 W5" panose="03000509000000000000" charset="-122"/>
              </a:rPr>
              <a:t>：</a:t>
            </a:r>
            <a:endParaRPr lang="zh-CN" altLang="en-US" sz="3200" b="1">
              <a:latin typeface="华康行楷体 W5" panose="03000509000000000000" charset="-122"/>
              <a:ea typeface="华康行楷体 W5" panose="03000509000000000000" charset="-122"/>
            </a:endParaRPr>
          </a:p>
        </p:txBody>
      </p:sp>
      <p:pic>
        <p:nvPicPr>
          <p:cNvPr id="14" name="图片 13" descr="千库网_红色国潮商品边框_元素编号12786212 (1)"/>
          <p:cNvPicPr>
            <a:picLocks noChangeAspect="1"/>
          </p:cNvPicPr>
          <p:nvPr/>
        </p:nvPicPr>
        <p:blipFill>
          <a:blip r:embed="rId1"/>
          <a:srcRect l="55837" t="17678" r="33131" b="66762"/>
          <a:stretch>
            <a:fillRect/>
          </a:stretch>
        </p:blipFill>
        <p:spPr>
          <a:xfrm>
            <a:off x="514985" y="2843530"/>
            <a:ext cx="331470" cy="467995"/>
          </a:xfrm>
          <a:prstGeom prst="rect">
            <a:avLst/>
          </a:prstGeom>
        </p:spPr>
      </p:pic>
      <p:grpSp>
        <p:nvGrpSpPr>
          <p:cNvPr id="15" name="组合 14"/>
          <p:cNvGrpSpPr/>
          <p:nvPr/>
        </p:nvGrpSpPr>
        <p:grpSpPr>
          <a:xfrm>
            <a:off x="514985" y="3430905"/>
            <a:ext cx="1767840" cy="583565"/>
            <a:chOff x="920" y="2029"/>
            <a:chExt cx="2784" cy="919"/>
          </a:xfrm>
        </p:grpSpPr>
        <p:sp>
          <p:nvSpPr>
            <p:cNvPr id="16" name="文本框 15"/>
            <p:cNvSpPr txBox="1"/>
            <p:nvPr/>
          </p:nvSpPr>
          <p:spPr>
            <a:xfrm>
              <a:off x="1442" y="2029"/>
              <a:ext cx="2262" cy="919"/>
            </a:xfrm>
            <a:prstGeom prst="rect">
              <a:avLst/>
            </a:prstGeom>
            <a:noFill/>
          </p:spPr>
          <p:txBody>
            <a:bodyPr wrap="square" rtlCol="0">
              <a:spAutoFit/>
            </a:bodyPr>
            <a:p>
              <a:r>
                <a:rPr lang="zh-CN" altLang="en-US" sz="3200" b="1">
                  <a:latin typeface="华康行楷体 W5" panose="03000509000000000000" charset="-122"/>
                  <a:ea typeface="华康行楷体 W5" panose="03000509000000000000" charset="-122"/>
                </a:rPr>
                <a:t>方式</a:t>
              </a:r>
              <a:r>
                <a:rPr lang="zh-CN" altLang="en-US" sz="3200" b="1">
                  <a:latin typeface="华康行楷体 W5" panose="03000509000000000000" charset="-122"/>
                  <a:ea typeface="华康行楷体 W5" panose="03000509000000000000" charset="-122"/>
                </a:rPr>
                <a:t>：</a:t>
              </a:r>
              <a:endParaRPr lang="zh-CN" altLang="en-US" sz="3200" b="1">
                <a:latin typeface="华康行楷体 W5" panose="03000509000000000000" charset="-122"/>
                <a:ea typeface="华康行楷体 W5" panose="03000509000000000000" charset="-122"/>
              </a:endParaRPr>
            </a:p>
          </p:txBody>
        </p:sp>
        <p:pic>
          <p:nvPicPr>
            <p:cNvPr id="17" name="图片 16" descr="千库网_红色国潮商品边框_元素编号12786212 (1)"/>
            <p:cNvPicPr>
              <a:picLocks noChangeAspect="1"/>
            </p:cNvPicPr>
            <p:nvPr/>
          </p:nvPicPr>
          <p:blipFill>
            <a:blip r:embed="rId1"/>
            <a:srcRect l="55837" t="17678" r="33131" b="66762"/>
            <a:stretch>
              <a:fillRect/>
            </a:stretch>
          </p:blipFill>
          <p:spPr>
            <a:xfrm>
              <a:off x="920" y="2114"/>
              <a:ext cx="522" cy="737"/>
            </a:xfrm>
            <a:prstGeom prst="rect">
              <a:avLst/>
            </a:prstGeom>
          </p:spPr>
        </p:pic>
      </p:grpSp>
      <p:grpSp>
        <p:nvGrpSpPr>
          <p:cNvPr id="18" name="组合 17"/>
          <p:cNvGrpSpPr/>
          <p:nvPr/>
        </p:nvGrpSpPr>
        <p:grpSpPr>
          <a:xfrm>
            <a:off x="514985" y="4072255"/>
            <a:ext cx="1767840" cy="583565"/>
            <a:chOff x="920" y="2029"/>
            <a:chExt cx="2784" cy="919"/>
          </a:xfrm>
        </p:grpSpPr>
        <p:sp>
          <p:nvSpPr>
            <p:cNvPr id="19" name="文本框 18"/>
            <p:cNvSpPr txBox="1"/>
            <p:nvPr/>
          </p:nvSpPr>
          <p:spPr>
            <a:xfrm>
              <a:off x="1442" y="2029"/>
              <a:ext cx="2262" cy="919"/>
            </a:xfrm>
            <a:prstGeom prst="rect">
              <a:avLst/>
            </a:prstGeom>
            <a:noFill/>
          </p:spPr>
          <p:txBody>
            <a:bodyPr wrap="square" rtlCol="0">
              <a:spAutoFit/>
            </a:bodyPr>
            <a:p>
              <a:r>
                <a:rPr lang="zh-CN" altLang="en-US" sz="3200" b="1">
                  <a:latin typeface="华康行楷体 W5" panose="03000509000000000000" charset="-122"/>
                  <a:ea typeface="华康行楷体 W5" panose="03000509000000000000" charset="-122"/>
                </a:rPr>
                <a:t>政策</a:t>
              </a:r>
              <a:r>
                <a:rPr lang="zh-CN" altLang="en-US" sz="3200" b="1">
                  <a:latin typeface="华康行楷体 W5" panose="03000509000000000000" charset="-122"/>
                  <a:ea typeface="华康行楷体 W5" panose="03000509000000000000" charset="-122"/>
                </a:rPr>
                <a:t>：</a:t>
              </a:r>
              <a:endParaRPr lang="zh-CN" altLang="en-US" sz="3200" b="1">
                <a:latin typeface="华康行楷体 W5" panose="03000509000000000000" charset="-122"/>
                <a:ea typeface="华康行楷体 W5" panose="03000509000000000000" charset="-122"/>
              </a:endParaRPr>
            </a:p>
          </p:txBody>
        </p:sp>
        <p:pic>
          <p:nvPicPr>
            <p:cNvPr id="20" name="图片 19" descr="千库网_红色国潮商品边框_元素编号12786212 (1)"/>
            <p:cNvPicPr>
              <a:picLocks noChangeAspect="1"/>
            </p:cNvPicPr>
            <p:nvPr/>
          </p:nvPicPr>
          <p:blipFill>
            <a:blip r:embed="rId1"/>
            <a:srcRect l="55837" t="17678" r="33131" b="66762"/>
            <a:stretch>
              <a:fillRect/>
            </a:stretch>
          </p:blipFill>
          <p:spPr>
            <a:xfrm>
              <a:off x="920" y="2114"/>
              <a:ext cx="522" cy="737"/>
            </a:xfrm>
            <a:prstGeom prst="rect">
              <a:avLst/>
            </a:prstGeom>
          </p:spPr>
        </p:pic>
      </p:grpSp>
      <p:sp>
        <p:nvSpPr>
          <p:cNvPr id="27" name="文本框 26"/>
          <p:cNvSpPr txBox="1"/>
          <p:nvPr/>
        </p:nvSpPr>
        <p:spPr>
          <a:xfrm>
            <a:off x="2206625" y="2789555"/>
            <a:ext cx="4628515" cy="553085"/>
          </a:xfrm>
          <a:prstGeom prst="rect">
            <a:avLst/>
          </a:prstGeom>
          <a:noFill/>
        </p:spPr>
        <p:txBody>
          <a:bodyPr wrap="square" rtlCol="0">
            <a:spAutoFit/>
          </a:bodyPr>
          <a:p>
            <a:r>
              <a:rPr lang="en-US" altLang="zh-CN" sz="3000" b="1">
                <a:latin typeface="华文中宋" panose="02010600040101010101" charset="-122"/>
                <a:ea typeface="华文中宋" panose="02010600040101010101" charset="-122"/>
                <a:cs typeface="华文中宋" panose="02010600040101010101" charset="-122"/>
              </a:rPr>
              <a:t>1954</a:t>
            </a:r>
            <a:r>
              <a:rPr lang="zh-CN" altLang="en-US" sz="3000" b="1">
                <a:latin typeface="华文中宋" panose="02010600040101010101" charset="-122"/>
                <a:ea typeface="华文中宋" panose="02010600040101010101" charset="-122"/>
                <a:cs typeface="华文中宋" panose="02010600040101010101" charset="-122"/>
              </a:rPr>
              <a:t>年</a:t>
            </a:r>
            <a:r>
              <a:rPr lang="en-US" altLang="zh-CN" sz="3000" b="1">
                <a:latin typeface="华文中宋" panose="02010600040101010101" charset="-122"/>
                <a:ea typeface="华文中宋" panose="02010600040101010101" charset="-122"/>
                <a:cs typeface="华文中宋" panose="02010600040101010101" charset="-122"/>
              </a:rPr>
              <a:t>——1956</a:t>
            </a:r>
            <a:r>
              <a:rPr lang="zh-CN" altLang="en-US" sz="3000" b="1">
                <a:latin typeface="华文中宋" panose="02010600040101010101" charset="-122"/>
                <a:ea typeface="华文中宋" panose="02010600040101010101" charset="-122"/>
                <a:cs typeface="华文中宋" panose="02010600040101010101" charset="-122"/>
              </a:rPr>
              <a:t>年</a:t>
            </a:r>
            <a:endParaRPr lang="zh-CN" altLang="en-US" sz="3000" b="1">
              <a:latin typeface="华文中宋" panose="02010600040101010101" charset="-122"/>
              <a:ea typeface="华文中宋" panose="02010600040101010101" charset="-122"/>
              <a:cs typeface="华文中宋" panose="02010600040101010101" charset="-122"/>
            </a:endParaRPr>
          </a:p>
        </p:txBody>
      </p:sp>
      <p:sp>
        <p:nvSpPr>
          <p:cNvPr id="28" name="文本框 27"/>
          <p:cNvSpPr txBox="1"/>
          <p:nvPr/>
        </p:nvSpPr>
        <p:spPr>
          <a:xfrm>
            <a:off x="2282825" y="3402965"/>
            <a:ext cx="3240405" cy="553085"/>
          </a:xfrm>
          <a:prstGeom prst="rect">
            <a:avLst/>
          </a:prstGeom>
          <a:noFill/>
        </p:spPr>
        <p:txBody>
          <a:bodyPr wrap="square" rtlCol="0">
            <a:spAutoFit/>
          </a:bodyPr>
          <a:p>
            <a:r>
              <a:rPr lang="zh-CN" altLang="en-US" sz="3000" b="1">
                <a:latin typeface="华文中宋" panose="02010600040101010101" charset="-122"/>
                <a:ea typeface="华文中宋" panose="02010600040101010101" charset="-122"/>
              </a:rPr>
              <a:t>公私合营</a:t>
            </a:r>
            <a:endParaRPr lang="zh-CN" altLang="en-US" sz="3000" b="1">
              <a:latin typeface="华文中宋" panose="02010600040101010101" charset="-122"/>
              <a:ea typeface="华文中宋" panose="02010600040101010101" charset="-122"/>
            </a:endParaRPr>
          </a:p>
        </p:txBody>
      </p:sp>
      <p:sp>
        <p:nvSpPr>
          <p:cNvPr id="29" name="文本框 28"/>
          <p:cNvSpPr txBox="1"/>
          <p:nvPr/>
        </p:nvSpPr>
        <p:spPr>
          <a:xfrm>
            <a:off x="2206625" y="4102735"/>
            <a:ext cx="1861185" cy="553085"/>
          </a:xfrm>
          <a:prstGeom prst="rect">
            <a:avLst/>
          </a:prstGeom>
          <a:noFill/>
        </p:spPr>
        <p:txBody>
          <a:bodyPr wrap="square" rtlCol="0">
            <a:spAutoFit/>
          </a:bodyPr>
          <a:p>
            <a:r>
              <a:rPr lang="zh-CN" altLang="en-US" sz="3000" b="1">
                <a:solidFill>
                  <a:srgbClr val="C00000"/>
                </a:solidFill>
                <a:latin typeface="微软雅黑" panose="020B0503020204020204" pitchFamily="34" charset="-122"/>
                <a:ea typeface="微软雅黑" panose="020B0503020204020204" pitchFamily="34" charset="-122"/>
              </a:rPr>
              <a:t>赎买政策</a:t>
            </a:r>
            <a:endParaRPr lang="zh-CN" altLang="en-US" sz="2600" b="1">
              <a:solidFill>
                <a:schemeClr val="tx1"/>
              </a:solidFill>
              <a:latin typeface="华文中宋" panose="02010600040101010101" charset="-122"/>
              <a:ea typeface="华文中宋" panose="02010600040101010101" charset="-122"/>
            </a:endParaRPr>
          </a:p>
        </p:txBody>
      </p:sp>
      <p:grpSp>
        <p:nvGrpSpPr>
          <p:cNvPr id="32" name="组合 31"/>
          <p:cNvGrpSpPr/>
          <p:nvPr/>
        </p:nvGrpSpPr>
        <p:grpSpPr>
          <a:xfrm>
            <a:off x="514985" y="4806950"/>
            <a:ext cx="1767840" cy="583565"/>
            <a:chOff x="920" y="1932"/>
            <a:chExt cx="2784" cy="919"/>
          </a:xfrm>
        </p:grpSpPr>
        <p:sp>
          <p:nvSpPr>
            <p:cNvPr id="33" name="文本框 32"/>
            <p:cNvSpPr txBox="1"/>
            <p:nvPr/>
          </p:nvSpPr>
          <p:spPr>
            <a:xfrm>
              <a:off x="1442" y="1932"/>
              <a:ext cx="2262" cy="919"/>
            </a:xfrm>
            <a:prstGeom prst="rect">
              <a:avLst/>
            </a:prstGeom>
            <a:noFill/>
          </p:spPr>
          <p:txBody>
            <a:bodyPr wrap="square" rtlCol="0">
              <a:spAutoFit/>
            </a:bodyPr>
            <a:p>
              <a:r>
                <a:rPr lang="zh-CN" altLang="en-US" sz="3200" b="1">
                  <a:latin typeface="华康行楷体 W5" panose="03000509000000000000" charset="-122"/>
                  <a:ea typeface="华康行楷体 W5" panose="03000509000000000000" charset="-122"/>
                </a:rPr>
                <a:t>高潮</a:t>
              </a:r>
              <a:r>
                <a:rPr lang="zh-CN" altLang="en-US" sz="3200" b="1">
                  <a:latin typeface="华康行楷体 W5" panose="03000509000000000000" charset="-122"/>
                  <a:ea typeface="华康行楷体 W5" panose="03000509000000000000" charset="-122"/>
                </a:rPr>
                <a:t>：</a:t>
              </a:r>
              <a:endParaRPr lang="zh-CN" altLang="en-US" sz="3200" b="1">
                <a:latin typeface="华康行楷体 W5" panose="03000509000000000000" charset="-122"/>
                <a:ea typeface="华康行楷体 W5" panose="03000509000000000000" charset="-122"/>
              </a:endParaRPr>
            </a:p>
          </p:txBody>
        </p:sp>
        <p:pic>
          <p:nvPicPr>
            <p:cNvPr id="34" name="图片 33" descr="千库网_红色国潮商品边框_元素编号12786212 (1)"/>
            <p:cNvPicPr>
              <a:picLocks noChangeAspect="1"/>
            </p:cNvPicPr>
            <p:nvPr/>
          </p:nvPicPr>
          <p:blipFill>
            <a:blip r:embed="rId1"/>
            <a:srcRect l="55837" t="17678" r="33131" b="66762"/>
            <a:stretch>
              <a:fillRect/>
            </a:stretch>
          </p:blipFill>
          <p:spPr>
            <a:xfrm>
              <a:off x="920" y="2114"/>
              <a:ext cx="522" cy="737"/>
            </a:xfrm>
            <a:prstGeom prst="rect">
              <a:avLst/>
            </a:prstGeom>
          </p:spPr>
        </p:pic>
      </p:grpSp>
      <p:sp>
        <p:nvSpPr>
          <p:cNvPr id="35" name="文本框 34"/>
          <p:cNvSpPr txBox="1"/>
          <p:nvPr/>
        </p:nvSpPr>
        <p:spPr>
          <a:xfrm>
            <a:off x="2091055" y="4841240"/>
            <a:ext cx="8155305" cy="553085"/>
          </a:xfrm>
          <a:prstGeom prst="rect">
            <a:avLst/>
          </a:prstGeom>
          <a:noFill/>
        </p:spPr>
        <p:txBody>
          <a:bodyPr wrap="square" rtlCol="0">
            <a:spAutoFit/>
          </a:bodyPr>
          <a:p>
            <a:r>
              <a:rPr lang="en-US" altLang="zh-CN" sz="3000" b="1">
                <a:latin typeface="华文中宋" panose="02010600040101010101" charset="-122"/>
                <a:ea typeface="华文中宋" panose="02010600040101010101" charset="-122"/>
              </a:rPr>
              <a:t>1956</a:t>
            </a:r>
            <a:r>
              <a:rPr lang="zh-CN" altLang="en-US" sz="3000" b="1">
                <a:latin typeface="华文中宋" panose="02010600040101010101" charset="-122"/>
                <a:ea typeface="华文中宋" panose="02010600040101010101" charset="-122"/>
              </a:rPr>
              <a:t>年初，出现了全行业公私合营的高潮。</a:t>
            </a:r>
            <a:endParaRPr lang="zh-CN" altLang="en-US" sz="3000" b="1">
              <a:latin typeface="华文中宋" panose="02010600040101010101" charset="-122"/>
              <a:ea typeface="华文中宋" panose="02010600040101010101" charset="-122"/>
            </a:endParaRPr>
          </a:p>
        </p:txBody>
      </p:sp>
      <p:pic>
        <p:nvPicPr>
          <p:cNvPr id="38" name="图片 37" descr="图片13"/>
          <p:cNvPicPr>
            <a:picLocks noChangeAspect="1"/>
          </p:cNvPicPr>
          <p:nvPr/>
        </p:nvPicPr>
        <p:blipFill>
          <a:blip r:embed="rId2"/>
          <a:srcRect l="40519" t="45261" r="9702" b="25081"/>
          <a:stretch>
            <a:fillRect/>
          </a:stretch>
        </p:blipFill>
        <p:spPr>
          <a:xfrm rot="1560000">
            <a:off x="10502900" y="234315"/>
            <a:ext cx="720090" cy="728345"/>
          </a:xfrm>
          <a:prstGeom prst="rect">
            <a:avLst/>
          </a:prstGeom>
        </p:spPr>
      </p:pic>
      <p:sp>
        <p:nvSpPr>
          <p:cNvPr id="37" name="标题 1"/>
          <p:cNvSpPr>
            <a:spLocks noGrp="1"/>
          </p:cNvSpPr>
          <p:nvPr>
            <p:custDataLst>
              <p:tags r:id="rId3"/>
            </p:custDataLst>
          </p:nvPr>
        </p:nvSpPr>
        <p:spPr>
          <a:xfrm>
            <a:off x="137795" y="11430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r>
              <a:rPr lang="en-US" altLang="zh-CN">
                <a:latin typeface="华文行楷" panose="02010800040101010101" charset="-122"/>
                <a:ea typeface="华文行楷" panose="02010800040101010101" charset="-122"/>
              </a:rPr>
              <a:t>——</a:t>
            </a:r>
            <a:r>
              <a:rPr lang="zh-CN" altLang="en-US">
                <a:latin typeface="华文行楷" panose="02010800040101010101" charset="-122"/>
                <a:ea typeface="华文行楷" panose="02010800040101010101" charset="-122"/>
              </a:rPr>
              <a:t>资本主义工商业</a:t>
            </a:r>
            <a:endParaRPr lang="zh-CN" altLang="en-US">
              <a:solidFill>
                <a:srgbClr val="FF0000"/>
              </a:solidFill>
              <a:latin typeface="华文行楷" panose="02010800040101010101" charset="-122"/>
              <a:ea typeface="华文行楷" panose="02010800040101010101" charset="-122"/>
            </a:endParaRPr>
          </a:p>
        </p:txBody>
      </p:sp>
      <p:sp>
        <p:nvSpPr>
          <p:cNvPr id="41" name="矩形 40"/>
          <p:cNvSpPr/>
          <p:nvPr>
            <p:custDataLst>
              <p:tags r:id="rId4"/>
            </p:custDataLst>
          </p:nvPr>
        </p:nvSpPr>
        <p:spPr>
          <a:xfrm>
            <a:off x="149860" y="683260"/>
            <a:ext cx="1395095" cy="521970"/>
          </a:xfrm>
          <a:prstGeom prst="rect">
            <a:avLst/>
          </a:prstGeom>
          <a:solidFill>
            <a:srgbClr val="C00000"/>
          </a:solidFill>
        </p:spPr>
        <p:txBody>
          <a:bodyPr wrap="square">
            <a:spAutoFit/>
          </a:bodyPr>
          <a:p>
            <a:pPr algn="l"/>
            <a:r>
              <a:rPr lang="en-US" altLang="zh-CN" sz="2800" b="1">
                <a:solidFill>
                  <a:schemeClr val="bg1"/>
                </a:solidFill>
                <a:latin typeface="楷体" panose="02010609060101010101" charset="-122"/>
                <a:ea typeface="楷体" panose="02010609060101010101" charset="-122"/>
                <a:cs typeface="楷体" panose="02010609060101010101" charset="-122"/>
              </a:rPr>
              <a:t>2.</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概况</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a:t>
            </a:r>
            <a:endParaRPr lang="zh-CN" altLang="en-US" sz="2800" b="1">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42" name="矩形 41"/>
          <p:cNvSpPr/>
          <p:nvPr userDrawn="1">
            <p:custDataLst>
              <p:tags r:id="rId5"/>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dissolv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dissolv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dissolve">
                                      <p:cBhvr>
                                        <p:cTn id="2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7" grpId="0"/>
      <p:bldP spid="28" grpId="0"/>
      <p:bldP spid="29"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7470" y="92710"/>
            <a:ext cx="12192635" cy="6858635"/>
          </a:xfrm>
          <a:prstGeom prst="rect">
            <a:avLst/>
          </a:prstGeom>
          <a:solidFill>
            <a:srgbClr val="E3D6B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276860" y="267335"/>
            <a:ext cx="2207260" cy="597535"/>
          </a:xfrm>
          <a:prstGeom prst="roundRect">
            <a:avLst/>
          </a:prstGeom>
          <a:solidFill>
            <a:schemeClr val="accent2">
              <a:lumMod val="75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b="1"/>
              <a:t>重点突破</a:t>
            </a:r>
            <a:endParaRPr lang="zh-CN" altLang="en-US" sz="3200" b="1"/>
          </a:p>
        </p:txBody>
      </p:sp>
      <p:pic>
        <p:nvPicPr>
          <p:cNvPr id="10" name="图片 9" descr="图片12"/>
          <p:cNvPicPr>
            <a:picLocks noChangeAspect="1"/>
          </p:cNvPicPr>
          <p:nvPr/>
        </p:nvPicPr>
        <p:blipFill>
          <a:blip r:embed="rId1"/>
          <a:srcRect l="25212" t="20530" r="27788" b="18377"/>
          <a:stretch>
            <a:fillRect/>
          </a:stretch>
        </p:blipFill>
        <p:spPr>
          <a:xfrm flipH="1">
            <a:off x="10450195" y="267335"/>
            <a:ext cx="1577975" cy="1801495"/>
          </a:xfrm>
          <a:prstGeom prst="rect">
            <a:avLst/>
          </a:prstGeom>
        </p:spPr>
      </p:pic>
      <p:sp>
        <p:nvSpPr>
          <p:cNvPr id="7" name="文本框 6"/>
          <p:cNvSpPr txBox="1"/>
          <p:nvPr/>
        </p:nvSpPr>
        <p:spPr>
          <a:xfrm>
            <a:off x="668020" y="1024255"/>
            <a:ext cx="6061710" cy="521970"/>
          </a:xfrm>
          <a:prstGeom prst="rect">
            <a:avLst/>
          </a:prstGeom>
          <a:noFill/>
        </p:spPr>
        <p:txBody>
          <a:bodyPr wrap="square" rtlCol="0">
            <a:spAutoFit/>
          </a:bodyPr>
          <a:p>
            <a:r>
              <a:rPr lang="en-US" altLang="zh-CN" sz="2800" b="1">
                <a:solidFill>
                  <a:srgbClr val="664D00"/>
                </a:solidFill>
                <a:latin typeface="黑体" panose="02010609060101010101" charset="-122"/>
                <a:ea typeface="黑体" panose="02010609060101010101" charset="-122"/>
                <a:cs typeface="黑体" panose="02010609060101010101" charset="-122"/>
              </a:rPr>
              <a:t>1.</a:t>
            </a:r>
            <a:r>
              <a:rPr lang="zh-CN" altLang="en-US" sz="2800" b="1">
                <a:solidFill>
                  <a:srgbClr val="664D00"/>
                </a:solidFill>
                <a:latin typeface="黑体" panose="02010609060101010101" charset="-122"/>
                <a:ea typeface="黑体" panose="02010609060101010101" charset="-122"/>
                <a:cs typeface="黑体" panose="02010609060101010101" charset="-122"/>
              </a:rPr>
              <a:t>什么是</a:t>
            </a:r>
            <a:r>
              <a:rPr lang="en-US" altLang="zh-CN" sz="2800" b="1">
                <a:solidFill>
                  <a:srgbClr val="664D00"/>
                </a:solidFill>
                <a:latin typeface="黑体" panose="02010609060101010101" charset="-122"/>
                <a:ea typeface="黑体" panose="02010609060101010101" charset="-122"/>
                <a:cs typeface="黑体" panose="02010609060101010101" charset="-122"/>
              </a:rPr>
              <a:t>“</a:t>
            </a:r>
            <a:r>
              <a:rPr lang="zh-CN" altLang="en-US" sz="2800" b="1">
                <a:solidFill>
                  <a:srgbClr val="664D00"/>
                </a:solidFill>
                <a:latin typeface="黑体" panose="02010609060101010101" charset="-122"/>
                <a:ea typeface="黑体" panose="02010609060101010101" charset="-122"/>
                <a:cs typeface="黑体" panose="02010609060101010101" charset="-122"/>
              </a:rPr>
              <a:t>公私合营</a:t>
            </a:r>
            <a:r>
              <a:rPr lang="en-US" altLang="zh-CN" sz="2800" b="1">
                <a:solidFill>
                  <a:srgbClr val="664D00"/>
                </a:solidFill>
                <a:latin typeface="黑体" panose="02010609060101010101" charset="-122"/>
                <a:ea typeface="黑体" panose="02010609060101010101" charset="-122"/>
                <a:cs typeface="黑体" panose="02010609060101010101" charset="-122"/>
              </a:rPr>
              <a:t>”</a:t>
            </a:r>
            <a:r>
              <a:rPr lang="zh-CN" altLang="en-US" sz="2800" b="1">
                <a:solidFill>
                  <a:srgbClr val="664D00"/>
                </a:solidFill>
                <a:latin typeface="黑体" panose="02010609060101010101" charset="-122"/>
                <a:ea typeface="黑体" panose="02010609060101010101" charset="-122"/>
                <a:cs typeface="黑体" panose="02010609060101010101" charset="-122"/>
              </a:rPr>
              <a:t>？</a:t>
            </a:r>
            <a:endParaRPr lang="zh-CN" altLang="en-US" sz="2800" b="1">
              <a:solidFill>
                <a:srgbClr val="664D00"/>
              </a:solidFill>
              <a:latin typeface="黑体" panose="02010609060101010101" charset="-122"/>
              <a:ea typeface="黑体" panose="02010609060101010101" charset="-122"/>
              <a:cs typeface="黑体" panose="02010609060101010101" charset="-122"/>
            </a:endParaRPr>
          </a:p>
        </p:txBody>
      </p:sp>
      <p:grpSp>
        <p:nvGrpSpPr>
          <p:cNvPr id="12" name="组合 11"/>
          <p:cNvGrpSpPr/>
          <p:nvPr/>
        </p:nvGrpSpPr>
        <p:grpSpPr>
          <a:xfrm>
            <a:off x="668020" y="1546225"/>
            <a:ext cx="9128125" cy="521970"/>
            <a:chOff x="1052" y="2523"/>
            <a:chExt cx="14375" cy="822"/>
          </a:xfrm>
        </p:grpSpPr>
        <p:sp>
          <p:nvSpPr>
            <p:cNvPr id="6" name="文本框 5"/>
            <p:cNvSpPr txBox="1"/>
            <p:nvPr/>
          </p:nvSpPr>
          <p:spPr>
            <a:xfrm>
              <a:off x="1833" y="2523"/>
              <a:ext cx="13594" cy="822"/>
            </a:xfrm>
            <a:prstGeom prst="rect">
              <a:avLst/>
            </a:prstGeom>
            <a:noFill/>
          </p:spPr>
          <p:txBody>
            <a:bodyPr wrap="square" rtlCol="0">
              <a:spAutoFit/>
            </a:bodyPr>
            <a:p>
              <a:pPr algn="l"/>
              <a:r>
                <a:rPr lang="zh-CN" altLang="en-US" sz="2800" b="1">
                  <a:latin typeface="华文中宋" panose="02010600040101010101" charset="-122"/>
                  <a:ea typeface="华文中宋" panose="02010600040101010101" charset="-122"/>
                </a:rPr>
                <a:t>公私双方共同经营企业，</a:t>
              </a:r>
              <a:r>
                <a:rPr lang="zh-CN" altLang="en-US" sz="2800" b="1">
                  <a:solidFill>
                    <a:srgbClr val="FF0000"/>
                  </a:solidFill>
                  <a:latin typeface="华文中宋" panose="02010600040101010101" charset="-122"/>
                  <a:ea typeface="华文中宋" panose="02010600040101010101" charset="-122"/>
                </a:rPr>
                <a:t>公方代表居于领导地位</a:t>
              </a:r>
              <a:r>
                <a:rPr lang="zh-CN" altLang="en-US" sz="2800" b="1">
                  <a:latin typeface="华文中宋" panose="02010600040101010101" charset="-122"/>
                  <a:ea typeface="华文中宋" panose="02010600040101010101" charset="-122"/>
                </a:rPr>
                <a:t>。</a:t>
              </a:r>
              <a:endParaRPr lang="zh-CN" altLang="en-US" sz="2800" b="1">
                <a:latin typeface="华文中宋" panose="02010600040101010101" charset="-122"/>
                <a:ea typeface="华文中宋" panose="02010600040101010101" charset="-122"/>
              </a:endParaRPr>
            </a:p>
          </p:txBody>
        </p:sp>
        <p:pic>
          <p:nvPicPr>
            <p:cNvPr id="8" name="图片 7" descr="红灯笼"/>
            <p:cNvPicPr>
              <a:picLocks noChangeAspect="1"/>
            </p:cNvPicPr>
            <p:nvPr/>
          </p:nvPicPr>
          <p:blipFill>
            <a:blip r:embed="rId2"/>
            <a:srcRect l="-4307" t="27857" r="-12249" b="20012"/>
            <a:stretch>
              <a:fillRect/>
            </a:stretch>
          </p:blipFill>
          <p:spPr>
            <a:xfrm>
              <a:off x="1052" y="2624"/>
              <a:ext cx="781" cy="620"/>
            </a:xfrm>
            <a:prstGeom prst="rect">
              <a:avLst/>
            </a:prstGeom>
          </p:spPr>
        </p:pic>
      </p:grpSp>
      <p:sp>
        <p:nvSpPr>
          <p:cNvPr id="9" name="文本框 8"/>
          <p:cNvSpPr txBox="1"/>
          <p:nvPr/>
        </p:nvSpPr>
        <p:spPr>
          <a:xfrm>
            <a:off x="668020" y="2155825"/>
            <a:ext cx="6061710" cy="521970"/>
          </a:xfrm>
          <a:prstGeom prst="rect">
            <a:avLst/>
          </a:prstGeom>
          <a:noFill/>
        </p:spPr>
        <p:txBody>
          <a:bodyPr wrap="square" rtlCol="0">
            <a:spAutoFit/>
          </a:bodyPr>
          <a:p>
            <a:r>
              <a:rPr lang="en-US" altLang="zh-CN" sz="2800" b="1">
                <a:solidFill>
                  <a:srgbClr val="664D00"/>
                </a:solidFill>
                <a:latin typeface="黑体" panose="02010609060101010101" charset="-122"/>
                <a:ea typeface="黑体" panose="02010609060101010101" charset="-122"/>
                <a:cs typeface="黑体" panose="02010609060101010101" charset="-122"/>
              </a:rPr>
              <a:t>2.</a:t>
            </a:r>
            <a:r>
              <a:rPr lang="zh-CN" altLang="en-US" sz="2800" b="1">
                <a:solidFill>
                  <a:srgbClr val="664D00"/>
                </a:solidFill>
                <a:latin typeface="黑体" panose="02010609060101010101" charset="-122"/>
                <a:ea typeface="黑体" panose="02010609060101010101" charset="-122"/>
                <a:cs typeface="黑体" panose="02010609060101010101" charset="-122"/>
              </a:rPr>
              <a:t>什么是</a:t>
            </a:r>
            <a:r>
              <a:rPr lang="en-US" altLang="zh-CN" sz="2800" b="1">
                <a:solidFill>
                  <a:srgbClr val="664D00"/>
                </a:solidFill>
                <a:latin typeface="黑体" panose="02010609060101010101" charset="-122"/>
                <a:ea typeface="黑体" panose="02010609060101010101" charset="-122"/>
                <a:cs typeface="黑体" panose="02010609060101010101" charset="-122"/>
              </a:rPr>
              <a:t>“</a:t>
            </a:r>
            <a:r>
              <a:rPr lang="zh-CN" altLang="en-US" sz="2800" b="1">
                <a:solidFill>
                  <a:srgbClr val="664D00"/>
                </a:solidFill>
                <a:latin typeface="黑体" panose="02010609060101010101" charset="-122"/>
                <a:ea typeface="黑体" panose="02010609060101010101" charset="-122"/>
                <a:cs typeface="黑体" panose="02010609060101010101" charset="-122"/>
              </a:rPr>
              <a:t>赎买政策</a:t>
            </a:r>
            <a:r>
              <a:rPr lang="en-US" altLang="zh-CN" sz="2800" b="1">
                <a:solidFill>
                  <a:srgbClr val="664D00"/>
                </a:solidFill>
                <a:latin typeface="黑体" panose="02010609060101010101" charset="-122"/>
                <a:ea typeface="黑体" panose="02010609060101010101" charset="-122"/>
                <a:cs typeface="黑体" panose="02010609060101010101" charset="-122"/>
              </a:rPr>
              <a:t>”</a:t>
            </a:r>
            <a:r>
              <a:rPr lang="zh-CN" altLang="en-US" sz="2800" b="1">
                <a:solidFill>
                  <a:srgbClr val="664D00"/>
                </a:solidFill>
                <a:latin typeface="黑体" panose="02010609060101010101" charset="-122"/>
                <a:ea typeface="黑体" panose="02010609060101010101" charset="-122"/>
                <a:cs typeface="黑体" panose="02010609060101010101" charset="-122"/>
              </a:rPr>
              <a:t>？</a:t>
            </a:r>
            <a:endParaRPr lang="zh-CN" altLang="en-US" sz="2800" b="1">
              <a:solidFill>
                <a:srgbClr val="664D00"/>
              </a:solidFill>
              <a:latin typeface="黑体" panose="02010609060101010101" charset="-122"/>
              <a:ea typeface="黑体" panose="02010609060101010101" charset="-122"/>
              <a:cs typeface="黑体" panose="02010609060101010101" charset="-122"/>
            </a:endParaRPr>
          </a:p>
        </p:txBody>
      </p:sp>
      <p:grpSp>
        <p:nvGrpSpPr>
          <p:cNvPr id="13" name="组合 12"/>
          <p:cNvGrpSpPr/>
          <p:nvPr/>
        </p:nvGrpSpPr>
        <p:grpSpPr>
          <a:xfrm>
            <a:off x="646430" y="2613660"/>
            <a:ext cx="10960735" cy="953135"/>
            <a:chOff x="1018" y="2523"/>
            <a:chExt cx="17261" cy="1501"/>
          </a:xfrm>
        </p:grpSpPr>
        <p:sp>
          <p:nvSpPr>
            <p:cNvPr id="14" name="文本框 13"/>
            <p:cNvSpPr txBox="1"/>
            <p:nvPr/>
          </p:nvSpPr>
          <p:spPr>
            <a:xfrm>
              <a:off x="1833" y="2523"/>
              <a:ext cx="16446" cy="1501"/>
            </a:xfrm>
            <a:prstGeom prst="rect">
              <a:avLst/>
            </a:prstGeom>
            <a:noFill/>
          </p:spPr>
          <p:txBody>
            <a:bodyPr wrap="square" rtlCol="0">
              <a:spAutoFit/>
            </a:bodyPr>
            <a:p>
              <a:pPr algn="l"/>
              <a:r>
                <a:rPr lang="zh-CN" altLang="en-US" sz="2800" b="1">
                  <a:latin typeface="华文中宋" panose="02010600040101010101" charset="-122"/>
                  <a:ea typeface="华文中宋" panose="02010600040101010101" charset="-122"/>
                </a:rPr>
                <a:t>指按公私合营时资本家的资本发给</a:t>
              </a:r>
              <a:r>
                <a:rPr lang="zh-CN" altLang="en-US" sz="2800" b="1">
                  <a:solidFill>
                    <a:srgbClr val="FF0000"/>
                  </a:solidFill>
                  <a:latin typeface="华文中宋" panose="02010600040101010101" charset="-122"/>
                  <a:ea typeface="华文中宋" panose="02010600040101010101" charset="-122"/>
                </a:rPr>
                <a:t>定息</a:t>
              </a:r>
              <a:r>
                <a:rPr lang="zh-CN" altLang="en-US" sz="2800" b="1">
                  <a:latin typeface="华文中宋" panose="02010600040101010101" charset="-122"/>
                  <a:ea typeface="华文中宋" panose="02010600040101010101" charset="-122"/>
                </a:rPr>
                <a:t>。就是国家</a:t>
              </a:r>
              <a:r>
                <a:rPr lang="zh-CN" altLang="en-US" sz="2800" b="1">
                  <a:solidFill>
                    <a:schemeClr val="tx1"/>
                  </a:solidFill>
                  <a:latin typeface="华文中宋" panose="02010600040101010101" charset="-122"/>
                  <a:ea typeface="华文中宋" panose="02010600040101010101" charset="-122"/>
                </a:rPr>
                <a:t>有偿地</a:t>
              </a:r>
              <a:r>
                <a:rPr lang="zh-CN" altLang="en-US" sz="2800" b="1">
                  <a:latin typeface="华文中宋" panose="02010600040101010101" charset="-122"/>
                  <a:ea typeface="华文中宋" panose="02010600040101010101" charset="-122"/>
                </a:rPr>
                <a:t>将</a:t>
              </a:r>
              <a:r>
                <a:rPr lang="zh-CN" altLang="en-US" sz="2800" b="1">
                  <a:solidFill>
                    <a:srgbClr val="C00000"/>
                  </a:solidFill>
                  <a:latin typeface="华文中宋" panose="02010600040101010101" charset="-122"/>
                  <a:ea typeface="华文中宋" panose="02010600040101010101" charset="-122"/>
                </a:rPr>
                <a:t>私营企业改变为国营企业</a:t>
              </a:r>
              <a:r>
                <a:rPr lang="zh-CN" altLang="en-US" sz="2800" b="1">
                  <a:latin typeface="华文中宋" panose="02010600040101010101" charset="-122"/>
                  <a:ea typeface="华文中宋" panose="02010600040101010101" charset="-122"/>
                </a:rPr>
                <a:t>。</a:t>
              </a:r>
              <a:endParaRPr lang="zh-CN" altLang="en-US" sz="2800" b="1">
                <a:latin typeface="华文中宋" panose="02010600040101010101" charset="-122"/>
                <a:ea typeface="华文中宋" panose="02010600040101010101" charset="-122"/>
              </a:endParaRPr>
            </a:p>
          </p:txBody>
        </p:sp>
        <p:pic>
          <p:nvPicPr>
            <p:cNvPr id="15" name="图片 14" descr="红灯笼"/>
            <p:cNvPicPr>
              <a:picLocks noChangeAspect="1"/>
            </p:cNvPicPr>
            <p:nvPr/>
          </p:nvPicPr>
          <p:blipFill>
            <a:blip r:embed="rId2"/>
            <a:srcRect l="-4307" t="27857" r="-12249" b="20012"/>
            <a:stretch>
              <a:fillRect/>
            </a:stretch>
          </p:blipFill>
          <p:spPr>
            <a:xfrm>
              <a:off x="1018" y="3006"/>
              <a:ext cx="781" cy="620"/>
            </a:xfrm>
            <a:prstGeom prst="rect">
              <a:avLst/>
            </a:prstGeom>
          </p:spPr>
        </p:pic>
      </p:grpSp>
      <p:sp>
        <p:nvSpPr>
          <p:cNvPr id="23" name="矩形 22"/>
          <p:cNvSpPr/>
          <p:nvPr userDrawn="1">
            <p:custDataLst>
              <p:tags r:id="rId3"/>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文本框 23"/>
          <p:cNvSpPr txBox="1"/>
          <p:nvPr>
            <p:custDataLst>
              <p:tags r:id="rId4"/>
            </p:custDataLst>
          </p:nvPr>
        </p:nvSpPr>
        <p:spPr>
          <a:xfrm>
            <a:off x="1535430" y="1414780"/>
            <a:ext cx="8747760" cy="1198880"/>
          </a:xfrm>
          <a:prstGeom prst="rect">
            <a:avLst/>
          </a:prstGeom>
          <a:solidFill>
            <a:srgbClr val="00B050"/>
          </a:solidFill>
        </p:spPr>
        <p:txBody>
          <a:bodyPr wrap="square" rtlCol="0">
            <a:spAutoFit/>
          </a:bodyPr>
          <a:p>
            <a:pPr algn="l"/>
            <a:r>
              <a:rPr lang="zh-CN" altLang="en-US" sz="3600" b="1">
                <a:solidFill>
                  <a:srgbClr val="FFFF00"/>
                </a:solidFill>
                <a:latin typeface="华文楷体" panose="02010600040101010101" charset="-122"/>
                <a:ea typeface="华文楷体" panose="02010600040101010101" charset="-122"/>
              </a:rPr>
              <a:t>资本主义改造的实质：生产资料由资本主义的私有制转变为社会主义的公有制。</a:t>
            </a:r>
            <a:endParaRPr lang="zh-CN" altLang="en-US" sz="3600" b="1">
              <a:solidFill>
                <a:srgbClr val="FFFF00"/>
              </a:solidFill>
              <a:latin typeface="华文楷体" panose="02010600040101010101" charset="-122"/>
              <a:ea typeface="华文楷体" panose="02010600040101010101" charset="-122"/>
            </a:endParaRPr>
          </a:p>
        </p:txBody>
      </p:sp>
      <p:sp>
        <p:nvSpPr>
          <p:cNvPr id="5" name="文本框 4"/>
          <p:cNvSpPr txBox="1"/>
          <p:nvPr>
            <p:custDataLst>
              <p:tags r:id="rId5"/>
            </p:custDataLst>
          </p:nvPr>
        </p:nvSpPr>
        <p:spPr>
          <a:xfrm>
            <a:off x="668020" y="3556635"/>
            <a:ext cx="6061710" cy="521970"/>
          </a:xfrm>
          <a:prstGeom prst="rect">
            <a:avLst/>
          </a:prstGeom>
          <a:noFill/>
        </p:spPr>
        <p:txBody>
          <a:bodyPr wrap="square" rtlCol="0">
            <a:spAutoFit/>
          </a:bodyPr>
          <a:p>
            <a:r>
              <a:rPr lang="en-US" altLang="zh-CN" sz="2800" b="1">
                <a:solidFill>
                  <a:srgbClr val="664D00"/>
                </a:solidFill>
                <a:latin typeface="黑体" panose="02010609060101010101" charset="-122"/>
                <a:ea typeface="黑体" panose="02010609060101010101" charset="-122"/>
                <a:cs typeface="黑体" panose="02010609060101010101" charset="-122"/>
              </a:rPr>
              <a:t>3.“</a:t>
            </a:r>
            <a:r>
              <a:rPr lang="zh-CN" altLang="en-US" sz="2800" b="1">
                <a:solidFill>
                  <a:srgbClr val="664D00"/>
                </a:solidFill>
                <a:latin typeface="黑体" panose="02010609060101010101" charset="-122"/>
                <a:ea typeface="黑体" panose="02010609060101010101" charset="-122"/>
                <a:cs typeface="黑体" panose="02010609060101010101" charset="-122"/>
              </a:rPr>
              <a:t>赎买政策</a:t>
            </a:r>
            <a:r>
              <a:rPr lang="en-US" altLang="zh-CN" sz="2800" b="1">
                <a:solidFill>
                  <a:srgbClr val="664D00"/>
                </a:solidFill>
                <a:latin typeface="黑体" panose="02010609060101010101" charset="-122"/>
                <a:ea typeface="黑体" panose="02010609060101010101" charset="-122"/>
                <a:cs typeface="黑体" panose="02010609060101010101" charset="-122"/>
              </a:rPr>
              <a:t>”</a:t>
            </a:r>
            <a:r>
              <a:rPr lang="zh-CN" altLang="en-US" sz="2800" b="1">
                <a:solidFill>
                  <a:srgbClr val="664D00"/>
                </a:solidFill>
                <a:latin typeface="黑体" panose="02010609060101010101" charset="-122"/>
                <a:ea typeface="黑体" panose="02010609060101010101" charset="-122"/>
                <a:cs typeface="黑体" panose="02010609060101010101" charset="-122"/>
              </a:rPr>
              <a:t>的意义？</a:t>
            </a:r>
            <a:endParaRPr lang="zh-CN" altLang="en-US" sz="2800" b="1">
              <a:solidFill>
                <a:srgbClr val="664D00"/>
              </a:solidFill>
              <a:latin typeface="黑体" panose="02010609060101010101" charset="-122"/>
              <a:ea typeface="黑体" panose="02010609060101010101" charset="-122"/>
              <a:cs typeface="黑体" panose="02010609060101010101" charset="-122"/>
            </a:endParaRPr>
          </a:p>
        </p:txBody>
      </p:sp>
      <p:grpSp>
        <p:nvGrpSpPr>
          <p:cNvPr id="25" name="组合 24"/>
          <p:cNvGrpSpPr/>
          <p:nvPr/>
        </p:nvGrpSpPr>
        <p:grpSpPr>
          <a:xfrm>
            <a:off x="603250" y="4176395"/>
            <a:ext cx="10939145" cy="521970"/>
            <a:chOff x="1018" y="2852"/>
            <a:chExt cx="17227" cy="822"/>
          </a:xfrm>
        </p:grpSpPr>
        <p:sp>
          <p:nvSpPr>
            <p:cNvPr id="26" name="文本框 25"/>
            <p:cNvSpPr txBox="1"/>
            <p:nvPr>
              <p:custDataLst>
                <p:tags r:id="rId6"/>
              </p:custDataLst>
            </p:nvPr>
          </p:nvSpPr>
          <p:spPr>
            <a:xfrm>
              <a:off x="1799" y="2852"/>
              <a:ext cx="16446" cy="822"/>
            </a:xfrm>
            <a:prstGeom prst="rect">
              <a:avLst/>
            </a:prstGeom>
            <a:noFill/>
          </p:spPr>
          <p:txBody>
            <a:bodyPr wrap="square" rtlCol="0">
              <a:spAutoFit/>
            </a:bodyPr>
            <a:p>
              <a:pPr algn="l"/>
              <a:r>
                <a:rPr lang="zh-CN" altLang="en-US" sz="2800" b="1">
                  <a:solidFill>
                    <a:schemeClr val="tx1"/>
                  </a:solidFill>
                  <a:latin typeface="华文中宋" panose="02010600040101010101" charset="-122"/>
                  <a:ea typeface="华文中宋" panose="02010600040101010101" charset="-122"/>
                  <a:sym typeface="+mn-ea"/>
                </a:rPr>
                <a:t>实现了</a:t>
              </a:r>
              <a:r>
                <a:rPr lang="zh-CN" altLang="en-US" sz="2800" b="1">
                  <a:solidFill>
                    <a:srgbClr val="FF0000"/>
                  </a:solidFill>
                  <a:latin typeface="华文中宋" panose="02010600040101010101" charset="-122"/>
                  <a:ea typeface="华文中宋" panose="02010600040101010101" charset="-122"/>
                  <a:sym typeface="+mn-ea"/>
                </a:rPr>
                <a:t>和平</a:t>
              </a:r>
              <a:r>
                <a:rPr lang="zh-CN" altLang="en-US" sz="2800" b="1">
                  <a:solidFill>
                    <a:schemeClr val="tx1"/>
                  </a:solidFill>
                  <a:latin typeface="华文中宋" panose="02010600040101010101" charset="-122"/>
                  <a:ea typeface="华文中宋" panose="02010600040101010101" charset="-122"/>
                  <a:sym typeface="+mn-ea"/>
                </a:rPr>
                <a:t>过渡，是中国社会主义改造的</a:t>
              </a:r>
              <a:r>
                <a:rPr lang="zh-CN" altLang="en-US" sz="2800" b="1">
                  <a:solidFill>
                    <a:srgbClr val="FF0000"/>
                  </a:solidFill>
                  <a:latin typeface="华文中宋" panose="02010600040101010101" charset="-122"/>
                  <a:ea typeface="华文中宋" panose="02010600040101010101" charset="-122"/>
                  <a:sym typeface="+mn-ea"/>
                </a:rPr>
                <a:t>创举。</a:t>
              </a:r>
              <a:endParaRPr lang="zh-CN" altLang="en-US" sz="2800" b="1">
                <a:solidFill>
                  <a:srgbClr val="FF0000"/>
                </a:solidFill>
                <a:latin typeface="华文中宋" panose="02010600040101010101" charset="-122"/>
                <a:ea typeface="华文中宋" panose="02010600040101010101" charset="-122"/>
                <a:sym typeface="+mn-ea"/>
              </a:endParaRPr>
            </a:p>
          </p:txBody>
        </p:sp>
        <p:pic>
          <p:nvPicPr>
            <p:cNvPr id="27" name="图片 26" descr="红灯笼"/>
            <p:cNvPicPr>
              <a:picLocks noChangeAspect="1"/>
            </p:cNvPicPr>
            <p:nvPr>
              <p:custDataLst>
                <p:tags r:id="rId7"/>
              </p:custDataLst>
            </p:nvPr>
          </p:nvPicPr>
          <p:blipFill>
            <a:blip r:embed="rId2"/>
            <a:srcRect l="-4307" t="27857" r="-12249" b="20012"/>
            <a:stretch>
              <a:fillRect/>
            </a:stretch>
          </p:blipFill>
          <p:spPr>
            <a:xfrm>
              <a:off x="1018" y="3006"/>
              <a:ext cx="781" cy="620"/>
            </a:xfrm>
            <a:prstGeom prst="rect">
              <a:avLst/>
            </a:prstGeom>
          </p:spPr>
        </p:pic>
      </p:grpSp>
      <p:sp>
        <p:nvSpPr>
          <p:cNvPr id="28" name="文本框 27"/>
          <p:cNvSpPr txBox="1"/>
          <p:nvPr/>
        </p:nvSpPr>
        <p:spPr>
          <a:xfrm>
            <a:off x="831215" y="4919345"/>
            <a:ext cx="8319770" cy="583565"/>
          </a:xfrm>
          <a:prstGeom prst="rect">
            <a:avLst/>
          </a:prstGeom>
          <a:solidFill>
            <a:schemeClr val="tx2">
              <a:lumMod val="40000"/>
              <a:lumOff val="60000"/>
            </a:schemeClr>
          </a:solidFill>
        </p:spPr>
        <p:txBody>
          <a:bodyPr wrap="square" rtlCol="0">
            <a:spAutoFit/>
          </a:bodyPr>
          <a:p>
            <a:r>
              <a:rPr lang="zh-CN" altLang="en-US" sz="3200" b="1">
                <a:latin typeface="华文中宋" panose="02010600040101010101" charset="-122"/>
                <a:ea typeface="华文中宋" panose="02010600040101010101" charset="-122"/>
              </a:rPr>
              <a:t>为什么要用</a:t>
            </a:r>
            <a:r>
              <a:rPr lang="en-US" altLang="zh-CN" sz="3200" b="1">
                <a:latin typeface="华文中宋" panose="02010600040101010101" charset="-122"/>
                <a:ea typeface="华文中宋" panose="02010600040101010101" charset="-122"/>
              </a:rPr>
              <a:t>“</a:t>
            </a:r>
            <a:r>
              <a:rPr lang="zh-CN" altLang="en-US" sz="3200" b="1">
                <a:latin typeface="华文中宋" panose="02010600040101010101" charset="-122"/>
                <a:ea typeface="华文中宋" panose="02010600040101010101" charset="-122"/>
              </a:rPr>
              <a:t>赎买</a:t>
            </a:r>
            <a:r>
              <a:rPr lang="en-US" altLang="zh-CN" sz="3200" b="1">
                <a:latin typeface="华文中宋" panose="02010600040101010101" charset="-122"/>
                <a:ea typeface="华文中宋" panose="02010600040101010101" charset="-122"/>
              </a:rPr>
              <a:t>”</a:t>
            </a:r>
            <a:r>
              <a:rPr lang="zh-CN" altLang="en-US" sz="3200" b="1">
                <a:latin typeface="华文中宋" panose="02010600040101010101" charset="-122"/>
                <a:ea typeface="华文中宋" panose="02010600040101010101" charset="-122"/>
              </a:rPr>
              <a:t>这一和平过渡的政策？</a:t>
            </a:r>
            <a:endParaRPr lang="zh-CN" altLang="en-US" sz="3200" b="1">
              <a:latin typeface="华文中宋" panose="02010600040101010101" charset="-122"/>
              <a:ea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nodeType="clickEffect">
                                  <p:stCondLst>
                                    <p:cond delay="0"/>
                                  </p:stCondLst>
                                  <p:childTnLst>
                                    <p:set>
                                      <p:cBhvr additive="base">
                                        <p:cTn id="6" dur="500"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fmla="">
                                          <p:val>
                                            <p:strVal val="#ppt_x"/>
                                          </p:val>
                                        </p:tav>
                                        <p:tav tm="100000" fmla="">
                                          <p:val>
                                            <p:strVal val="#ppt_x"/>
                                          </p:val>
                                        </p:tav>
                                      </p:tavLst>
                                    </p:anim>
                                    <p:anim calcmode="lin" valueType="num">
                                      <p:cBhvr additive="base">
                                        <p:cTn id="8" dur="500" fill="hold"/>
                                        <p:tgtEl>
                                          <p:spTgt spid="12"/>
                                        </p:tgtEl>
                                        <p:attrNameLst>
                                          <p:attrName>ppt_y</p:attrName>
                                        </p:attrNameLst>
                                      </p:cBhvr>
                                      <p:tavLst>
                                        <p:tav tm="0" fmla="">
                                          <p:val>
                                            <p:strVal val="#ppt_y-#ppt_h/2"/>
                                          </p:val>
                                        </p:tav>
                                        <p:tav tm="100000" fmla="">
                                          <p:val>
                                            <p:strVal val="#ppt_y"/>
                                          </p:val>
                                        </p:tav>
                                      </p:tavLst>
                                    </p:anim>
                                    <p:anim calcmode="lin" valueType="num">
                                      <p:cBhvr additive="base">
                                        <p:cTn id="9" dur="500" fill="hold"/>
                                        <p:tgtEl>
                                          <p:spTgt spid="12"/>
                                        </p:tgtEl>
                                        <p:attrNameLst>
                                          <p:attrName>ppt_w</p:attrName>
                                        </p:attrNameLst>
                                      </p:cBhvr>
                                      <p:tavLst>
                                        <p:tav tm="0" fmla="">
                                          <p:val>
                                            <p:strVal val="#ppt_w"/>
                                          </p:val>
                                        </p:tav>
                                        <p:tav tm="100000" fmla="">
                                          <p:val>
                                            <p:strVal val="#ppt_w"/>
                                          </p:val>
                                        </p:tav>
                                      </p:tavLst>
                                    </p:anim>
                                    <p:anim calcmode="lin" valueType="num">
                                      <p:cBhvr additive="base">
                                        <p:cTn id="10" dur="500" fill="hold"/>
                                        <p:tgtEl>
                                          <p:spTgt spid="12"/>
                                        </p:tgtEl>
                                        <p:attrNameLst>
                                          <p:attrName>ppt_h</p:attrName>
                                        </p:attrNameLst>
                                      </p:cBhvr>
                                      <p:tavLst>
                                        <p:tav tm="0" fmla="">
                                          <p:val>
                                            <p:fltVal val="0.000000"/>
                                          </p:val>
                                        </p:tav>
                                        <p:tav tm="100000" fmla="">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 fill="hold" nodeType="clickEffect">
                                  <p:stCondLst>
                                    <p:cond delay="0"/>
                                  </p:stCondLst>
                                  <p:childTnLst>
                                    <p:set>
                                      <p:cBhvr additive="base">
                                        <p:cTn id="14" dur="500"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fmla="">
                                          <p:val>
                                            <p:strVal val="#ppt_x"/>
                                          </p:val>
                                        </p:tav>
                                        <p:tav tm="100000" fmla="">
                                          <p:val>
                                            <p:strVal val="#ppt_x"/>
                                          </p:val>
                                        </p:tav>
                                      </p:tavLst>
                                    </p:anim>
                                    <p:anim calcmode="lin" valueType="num">
                                      <p:cBhvr additive="base">
                                        <p:cTn id="16" dur="500" fill="hold"/>
                                        <p:tgtEl>
                                          <p:spTgt spid="13"/>
                                        </p:tgtEl>
                                        <p:attrNameLst>
                                          <p:attrName>ppt_y</p:attrName>
                                        </p:attrNameLst>
                                      </p:cBhvr>
                                      <p:tavLst>
                                        <p:tav tm="0" fmla="">
                                          <p:val>
                                            <p:strVal val="#ppt_y-#ppt_h/2"/>
                                          </p:val>
                                        </p:tav>
                                        <p:tav tm="100000" fmla="">
                                          <p:val>
                                            <p:strVal val="#ppt_y"/>
                                          </p:val>
                                        </p:tav>
                                      </p:tavLst>
                                    </p:anim>
                                    <p:anim calcmode="lin" valueType="num">
                                      <p:cBhvr additive="base">
                                        <p:cTn id="17" dur="500" fill="hold"/>
                                        <p:tgtEl>
                                          <p:spTgt spid="13"/>
                                        </p:tgtEl>
                                        <p:attrNameLst>
                                          <p:attrName>ppt_w</p:attrName>
                                        </p:attrNameLst>
                                      </p:cBhvr>
                                      <p:tavLst>
                                        <p:tav tm="0" fmla="">
                                          <p:val>
                                            <p:strVal val="#ppt_w"/>
                                          </p:val>
                                        </p:tav>
                                        <p:tav tm="100000" fmla="">
                                          <p:val>
                                            <p:strVal val="#ppt_w"/>
                                          </p:val>
                                        </p:tav>
                                      </p:tavLst>
                                    </p:anim>
                                    <p:anim calcmode="lin" valueType="num">
                                      <p:cBhvr additive="base">
                                        <p:cTn id="18" dur="500" fill="hold"/>
                                        <p:tgtEl>
                                          <p:spTgt spid="13"/>
                                        </p:tgtEl>
                                        <p:attrNameLst>
                                          <p:attrName>ppt_h</p:attrName>
                                        </p:attrNameLst>
                                      </p:cBhvr>
                                      <p:tavLst>
                                        <p:tav tm="0" fmla="">
                                          <p:val>
                                            <p:fltVal val="0.000000"/>
                                          </p:val>
                                        </p:tav>
                                        <p:tav tm="100000" fmla="">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nodeType="clickEffect">
                                  <p:stCondLst>
                                    <p:cond delay="0"/>
                                  </p:stCondLst>
                                  <p:childTnLst>
                                    <p:set>
                                      <p:cBhvr additive="base">
                                        <p:cTn id="22" dur="500"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fmla="">
                                          <p:val>
                                            <p:strVal val="#ppt_x"/>
                                          </p:val>
                                        </p:tav>
                                        <p:tav tm="100000" fmla="">
                                          <p:val>
                                            <p:strVal val="#ppt_x"/>
                                          </p:val>
                                        </p:tav>
                                      </p:tavLst>
                                    </p:anim>
                                    <p:anim calcmode="lin" valueType="num">
                                      <p:cBhvr additive="base">
                                        <p:cTn id="24" dur="500" fill="hold"/>
                                        <p:tgtEl>
                                          <p:spTgt spid="25"/>
                                        </p:tgtEl>
                                        <p:attrNameLst>
                                          <p:attrName>ppt_y</p:attrName>
                                        </p:attrNameLst>
                                      </p:cBhvr>
                                      <p:tavLst>
                                        <p:tav tm="0" fmla="">
                                          <p:val>
                                            <p:strVal val="#ppt_y-#ppt_h/2"/>
                                          </p:val>
                                        </p:tav>
                                        <p:tav tm="100000" fmla="">
                                          <p:val>
                                            <p:strVal val="#ppt_y"/>
                                          </p:val>
                                        </p:tav>
                                      </p:tavLst>
                                    </p:anim>
                                    <p:anim calcmode="lin" valueType="num">
                                      <p:cBhvr additive="base">
                                        <p:cTn id="25" dur="500" fill="hold"/>
                                        <p:tgtEl>
                                          <p:spTgt spid="25"/>
                                        </p:tgtEl>
                                        <p:attrNameLst>
                                          <p:attrName>ppt_w</p:attrName>
                                        </p:attrNameLst>
                                      </p:cBhvr>
                                      <p:tavLst>
                                        <p:tav tm="0" fmla="">
                                          <p:val>
                                            <p:strVal val="#ppt_w"/>
                                          </p:val>
                                        </p:tav>
                                        <p:tav tm="100000" fmla="">
                                          <p:val>
                                            <p:strVal val="#ppt_w"/>
                                          </p:val>
                                        </p:tav>
                                      </p:tavLst>
                                    </p:anim>
                                    <p:anim calcmode="lin" valueType="num">
                                      <p:cBhvr additive="base">
                                        <p:cTn id="26" dur="500" fill="hold"/>
                                        <p:tgtEl>
                                          <p:spTgt spid="25"/>
                                        </p:tgtEl>
                                        <p:attrNameLst>
                                          <p:attrName>ppt_h</p:attrName>
                                        </p:attrNameLst>
                                      </p:cBhvr>
                                      <p:tavLst>
                                        <p:tav tm="0" fmla="">
                                          <p:val>
                                            <p:fltVal val="0.000000"/>
                                          </p:val>
                                        </p:tav>
                                        <p:tav tm="100000" fmla="">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6" fill="hold" grpId="0" nodeType="clickEffect">
                                  <p:stCondLst>
                                    <p:cond delay="0"/>
                                  </p:stCondLst>
                                  <p:childTnLst>
                                    <p:set>
                                      <p:cBhvr>
                                        <p:cTn id="30" dur="500"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strVal val="(6*min(max(#ppt_w*#ppt_h,.3),1)-7.4)/-.7*#ppt_w"/>
                                          </p:val>
                                        </p:tav>
                                        <p:tav tm="100000">
                                          <p:val>
                                            <p:strVal val="#ppt_w"/>
                                          </p:val>
                                        </p:tav>
                                      </p:tavLst>
                                    </p:anim>
                                    <p:anim calcmode="lin" valueType="num">
                                      <p:cBhvr>
                                        <p:cTn id="32" dur="500" fill="hold"/>
                                        <p:tgtEl>
                                          <p:spTgt spid="24"/>
                                        </p:tgtEl>
                                        <p:attrNameLst>
                                          <p:attrName>ppt_h</p:attrName>
                                        </p:attrNameLst>
                                      </p:cBhvr>
                                      <p:tavLst>
                                        <p:tav tm="0">
                                          <p:val>
                                            <p:strVal val="(6*min(max(#ppt_w*#ppt_h,.3),1)-7.4)/-.7*#ppt_h"/>
                                          </p:val>
                                        </p:tav>
                                        <p:tav tm="100000">
                                          <p:val>
                                            <p:strVal val="#ppt_h"/>
                                          </p:val>
                                        </p:tav>
                                      </p:tavLst>
                                    </p:anim>
                                    <p:anim calcmode="lin" valueType="num">
                                      <p:cBhvr>
                                        <p:cTn id="33" dur="500" fill="hold"/>
                                        <p:tgtEl>
                                          <p:spTgt spid="24"/>
                                        </p:tgtEl>
                                        <p:attrNameLst>
                                          <p:attrName>ppt_x</p:attrName>
                                        </p:attrNameLst>
                                      </p:cBhvr>
                                      <p:tavLst>
                                        <p:tav tm="0">
                                          <p:val>
                                            <p:fltVal val="0.5"/>
                                          </p:val>
                                        </p:tav>
                                        <p:tav tm="100000">
                                          <p:val>
                                            <p:strVal val="#ppt_x"/>
                                          </p:val>
                                        </p:tav>
                                      </p:tavLst>
                                    </p:anim>
                                    <p:anim calcmode="lin" valueType="num">
                                      <p:cBhvr>
                                        <p:cTn id="34" dur="500" fill="hold"/>
                                        <p:tgtEl>
                                          <p:spTgt spid="24"/>
                                        </p:tgtEl>
                                        <p:attrNameLst>
                                          <p:attrName>ppt_y</p:attrName>
                                        </p:attrNameLst>
                                      </p:cBhvr>
                                      <p:tavLst>
                                        <p:tav tm="0">
                                          <p:val>
                                            <p:strVal val="1+(6*min(max(#ppt_w*#ppt_h,.3),1)-7.4)/-.7*#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横板文本框模板-09"/>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278765" y="-311150"/>
            <a:ext cx="5741035" cy="1993900"/>
          </a:xfrm>
          <a:prstGeom prst="rect">
            <a:avLst/>
          </a:prstGeom>
        </p:spPr>
      </p:pic>
      <p:sp>
        <p:nvSpPr>
          <p:cNvPr id="11" name="文本框 10"/>
          <p:cNvSpPr txBox="1"/>
          <p:nvPr>
            <p:custDataLst>
              <p:tags r:id="rId4"/>
            </p:custDataLst>
          </p:nvPr>
        </p:nvSpPr>
        <p:spPr>
          <a:xfrm>
            <a:off x="922020" y="330835"/>
            <a:ext cx="2752725" cy="583565"/>
          </a:xfrm>
          <a:prstGeom prst="rect">
            <a:avLst/>
          </a:prstGeom>
          <a:noFill/>
        </p:spPr>
        <p:txBody>
          <a:bodyPr wrap="square" rtlCol="0">
            <a:spAutoFit/>
          </a:bodyPr>
          <a:p>
            <a:pPr algn="dist"/>
            <a:r>
              <a:rPr lang="zh-CN" altLang="en-US" sz="3200" b="1">
                <a:solidFill>
                  <a:srgbClr val="F88EBB"/>
                </a:solidFill>
              </a:rPr>
              <a:t>导入新课</a:t>
            </a:r>
            <a:endParaRPr lang="zh-CN" altLang="en-US" sz="3200"/>
          </a:p>
        </p:txBody>
      </p:sp>
      <p:sp>
        <p:nvSpPr>
          <p:cNvPr id="8" name="文本框 7"/>
          <p:cNvSpPr txBox="1"/>
          <p:nvPr/>
        </p:nvSpPr>
        <p:spPr>
          <a:xfrm>
            <a:off x="3044825" y="1682750"/>
            <a:ext cx="4669155" cy="768350"/>
          </a:xfrm>
          <a:prstGeom prst="rect">
            <a:avLst/>
          </a:prstGeom>
          <a:solidFill>
            <a:srgbClr val="FFFF00"/>
          </a:solidFill>
        </p:spPr>
        <p:txBody>
          <a:bodyPr wrap="square" rtlCol="0">
            <a:spAutoFit/>
          </a:bodyPr>
          <a:p>
            <a:r>
              <a:rPr lang="zh-CN" altLang="en-US" sz="4400" b="1">
                <a:latin typeface="华文楷体" panose="02010600040101010101" charset="-122"/>
                <a:ea typeface="华文楷体" panose="02010600040101010101" charset="-122"/>
              </a:rPr>
              <a:t>什么是社会主义？</a:t>
            </a:r>
            <a:endParaRPr lang="zh-CN" altLang="en-US" sz="4400" b="1">
              <a:latin typeface="华文楷体" panose="02010600040101010101" charset="-122"/>
              <a:ea typeface="华文楷体" panose="02010600040101010101" charset="-122"/>
            </a:endParaRPr>
          </a:p>
        </p:txBody>
      </p:sp>
      <p:sp>
        <p:nvSpPr>
          <p:cNvPr id="100" name="文本框 99"/>
          <p:cNvSpPr txBox="1"/>
          <p:nvPr/>
        </p:nvSpPr>
        <p:spPr>
          <a:xfrm>
            <a:off x="838200" y="2945765"/>
            <a:ext cx="10292080" cy="2306955"/>
          </a:xfrm>
          <a:prstGeom prst="rect">
            <a:avLst/>
          </a:prstGeom>
          <a:solidFill>
            <a:schemeClr val="bg2">
              <a:lumMod val="60000"/>
              <a:lumOff val="40000"/>
            </a:schemeClr>
          </a:solidFill>
          <a:ln w="9525">
            <a:noFill/>
          </a:ln>
        </p:spPr>
        <p:txBody>
          <a:bodyPr wrap="square">
            <a:spAutoFit/>
          </a:bodyPr>
          <a:p>
            <a:pPr indent="0"/>
            <a:r>
              <a:rPr lang="zh-CN" sz="3600" b="1">
                <a:latin typeface="华文楷体" panose="02010600040101010101" charset="-122"/>
                <a:ea typeface="华文楷体" panose="02010600040101010101" charset="-122"/>
                <a:cs typeface="华文楷体" panose="02010600040101010101" charset="-122"/>
              </a:rPr>
              <a:t>生产资料</a:t>
            </a:r>
            <a:r>
              <a:rPr lang="zh-CN" sz="3600" b="1">
                <a:solidFill>
                  <a:srgbClr val="FF0000"/>
                </a:solidFill>
                <a:latin typeface="华文楷体" panose="02010600040101010101" charset="-122"/>
                <a:ea typeface="华文楷体" panose="02010600040101010101" charset="-122"/>
                <a:cs typeface="华文楷体" panose="02010600040101010101" charset="-122"/>
              </a:rPr>
              <a:t>公有制</a:t>
            </a:r>
            <a:r>
              <a:rPr lang="zh-CN" sz="3600" b="1">
                <a:latin typeface="华文楷体" panose="02010600040101010101" charset="-122"/>
                <a:ea typeface="华文楷体" panose="02010600040101010101" charset="-122"/>
                <a:cs typeface="华文楷体" panose="02010600040101010101" charset="-122"/>
              </a:rPr>
              <a:t>为基础，以社会化大生产为物质前提，生产资料归全社会共有，实行计划经济和按劳分配。</a:t>
            </a:r>
            <a:endParaRPr lang="zh-CN" sz="3600" b="1">
              <a:latin typeface="华文楷体" panose="02010600040101010101" charset="-122"/>
              <a:ea typeface="华文楷体" panose="02010600040101010101" charset="-122"/>
              <a:cs typeface="华文楷体" panose="02010600040101010101" charset="-122"/>
            </a:endParaRPr>
          </a:p>
          <a:p>
            <a:pPr indent="0" algn="r"/>
            <a:r>
              <a:rPr lang="en-US" altLang="zh-CN" sz="3600" b="1">
                <a:latin typeface="华文楷体" panose="02010600040101010101" charset="-122"/>
                <a:ea typeface="华文楷体" panose="02010600040101010101" charset="-122"/>
                <a:cs typeface="华文楷体" panose="02010600040101010101" charset="-122"/>
              </a:rPr>
              <a:t>——</a:t>
            </a:r>
            <a:r>
              <a:rPr lang="zh-CN" altLang="en-US" sz="3600" b="1">
                <a:latin typeface="华文楷体" panose="02010600040101010101" charset="-122"/>
                <a:ea typeface="华文楷体" panose="02010600040101010101" charset="-122"/>
                <a:cs typeface="华文楷体" panose="02010600040101010101" charset="-122"/>
              </a:rPr>
              <a:t>《辞海》</a:t>
            </a:r>
            <a:r>
              <a:rPr lang="en-US" sz="3600" b="1">
                <a:latin typeface="华文楷体" panose="02010600040101010101" charset="-122"/>
                <a:ea typeface="华文楷体" panose="02010600040101010101" charset="-122"/>
                <a:cs typeface="华文楷体" panose="02010600040101010101" charset="-122"/>
              </a:rPr>
              <a:t> </a:t>
            </a:r>
            <a:endParaRPr lang="en-US" altLang="en-US" sz="3600" b="1">
              <a:latin typeface="华文楷体" panose="02010600040101010101" charset="-122"/>
              <a:ea typeface="华文楷体" panose="02010600040101010101" charset="-122"/>
              <a:cs typeface="华文楷体" panose="02010600040101010101" charset="-122"/>
            </a:endParaRPr>
          </a:p>
        </p:txBody>
      </p:sp>
      <p:sp>
        <p:nvSpPr>
          <p:cNvPr id="9" name="标题 8"/>
          <p:cNvSpPr/>
          <p:nvPr>
            <p:ph type="title"/>
          </p:nvPr>
        </p:nvSpPr>
        <p:spPr/>
        <p:txBody>
          <a:bodyPr/>
          <a:p>
            <a:endParaRPr lang="zh-CN" altLang="en-US"/>
          </a:p>
        </p:txBody>
      </p:sp>
      <p:sp>
        <p:nvSpPr>
          <p:cNvPr id="12" name="文本框 11"/>
          <p:cNvSpPr txBox="1"/>
          <p:nvPr>
            <p:custDataLst>
              <p:tags r:id="rId5"/>
            </p:custDataLst>
          </p:nvPr>
        </p:nvSpPr>
        <p:spPr>
          <a:xfrm>
            <a:off x="2374265" y="5534025"/>
            <a:ext cx="6714490" cy="768350"/>
          </a:xfrm>
          <a:prstGeom prst="rect">
            <a:avLst/>
          </a:prstGeom>
          <a:solidFill>
            <a:srgbClr val="FFFF00"/>
          </a:solidFill>
        </p:spPr>
        <p:txBody>
          <a:bodyPr wrap="square" rtlCol="0">
            <a:spAutoFit/>
          </a:bodyPr>
          <a:p>
            <a:r>
              <a:rPr lang="zh-CN" altLang="en-US" sz="4400" b="1">
                <a:latin typeface="华文楷体" panose="02010600040101010101" charset="-122"/>
                <a:ea typeface="华文楷体" panose="02010600040101010101" charset="-122"/>
              </a:rPr>
              <a:t>如何实现生产资料公有制？</a:t>
            </a:r>
            <a:endParaRPr lang="zh-CN" altLang="en-US" sz="4400" b="1">
              <a:latin typeface="华文楷体" panose="02010600040101010101" charset="-122"/>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heckerboard(across)">
                                      <p:cBhvr>
                                        <p:cTn id="13" dur="500"/>
                                        <p:tgtEl>
                                          <p:spTgt spid="10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0" grpId="0" bldLvl="0" animBg="1"/>
      <p:bldP spid="1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custDataLst>
              <p:tags r:id="rId1"/>
            </p:custDataLst>
          </p:nvPr>
        </p:nvSpPr>
        <p:spPr>
          <a:xfrm>
            <a:off x="831215" y="1070610"/>
            <a:ext cx="10953750" cy="583565"/>
          </a:xfrm>
          <a:prstGeom prst="rect">
            <a:avLst/>
          </a:prstGeom>
          <a:solidFill>
            <a:schemeClr val="tx2">
              <a:lumMod val="40000"/>
              <a:lumOff val="60000"/>
            </a:schemeClr>
          </a:solidFill>
        </p:spPr>
        <p:txBody>
          <a:bodyPr wrap="square" rtlCol="0">
            <a:spAutoFit/>
          </a:bodyPr>
          <a:p>
            <a:r>
              <a:rPr lang="zh-CN" altLang="en-US" sz="3200" b="1">
                <a:latin typeface="华文中宋" panose="02010600040101010101" charset="-122"/>
                <a:ea typeface="华文中宋" panose="02010600040101010101" charset="-122"/>
                <a:sym typeface="+mn-ea"/>
              </a:rPr>
              <a:t>分析史料，思考：为什么要用</a:t>
            </a:r>
            <a:r>
              <a:rPr lang="en-US" altLang="zh-CN" sz="3200" b="1">
                <a:latin typeface="华文中宋" panose="02010600040101010101" charset="-122"/>
                <a:ea typeface="华文中宋" panose="02010600040101010101" charset="-122"/>
                <a:sym typeface="+mn-ea"/>
              </a:rPr>
              <a:t>“</a:t>
            </a:r>
            <a:r>
              <a:rPr lang="zh-CN" altLang="en-US" sz="3200" b="1">
                <a:latin typeface="华文中宋" panose="02010600040101010101" charset="-122"/>
                <a:ea typeface="华文中宋" panose="02010600040101010101" charset="-122"/>
                <a:sym typeface="+mn-ea"/>
              </a:rPr>
              <a:t>赎买</a:t>
            </a:r>
            <a:r>
              <a:rPr lang="en-US" altLang="zh-CN" sz="3200" b="1">
                <a:latin typeface="华文中宋" panose="02010600040101010101" charset="-122"/>
                <a:ea typeface="华文中宋" panose="02010600040101010101" charset="-122"/>
                <a:sym typeface="+mn-ea"/>
              </a:rPr>
              <a:t>”</a:t>
            </a:r>
            <a:r>
              <a:rPr lang="zh-CN" altLang="en-US" sz="3200" b="1">
                <a:latin typeface="华文中宋" panose="02010600040101010101" charset="-122"/>
                <a:ea typeface="华文中宋" panose="02010600040101010101" charset="-122"/>
                <a:sym typeface="+mn-ea"/>
              </a:rPr>
              <a:t>这一和平过渡的政策？</a:t>
            </a:r>
            <a:endParaRPr lang="zh-CN" altLang="en-US" sz="3200" b="1">
              <a:latin typeface="华文中宋" panose="02010600040101010101" charset="-122"/>
              <a:ea typeface="华文中宋" panose="02010600040101010101" charset="-122"/>
            </a:endParaRPr>
          </a:p>
        </p:txBody>
      </p:sp>
      <p:sp>
        <p:nvSpPr>
          <p:cNvPr id="4" name="文本框 3"/>
          <p:cNvSpPr txBox="1"/>
          <p:nvPr/>
        </p:nvSpPr>
        <p:spPr>
          <a:xfrm>
            <a:off x="657860" y="1905000"/>
            <a:ext cx="11052810" cy="4338320"/>
          </a:xfrm>
          <a:prstGeom prst="rect">
            <a:avLst/>
          </a:prstGeom>
          <a:noFill/>
        </p:spPr>
        <p:txBody>
          <a:bodyPr wrap="square" rtlCol="0" anchor="t">
            <a:spAutoFit/>
          </a:bodyPr>
          <a:p>
            <a:r>
              <a:rPr lang="zh-CN" altLang="en-US" sz="2800" b="1">
                <a:latin typeface="华文楷体" panose="02010600040101010101" charset="-122"/>
                <a:ea typeface="华文楷体" panose="02010600040101010101" charset="-122"/>
              </a:rPr>
              <a:t>材料一：</a:t>
            </a:r>
            <a:r>
              <a:rPr lang="zh-CN" altLang="en-US" sz="2800" b="1">
                <a:solidFill>
                  <a:schemeClr val="tx1"/>
                </a:solidFill>
                <a:latin typeface="华文楷体" panose="02010600040101010101" charset="-122"/>
                <a:ea typeface="华文楷体" panose="02010600040101010101" charset="-122"/>
              </a:rPr>
              <a:t>我们同民族资产阶级建立联盟的政策，不论是在民主革命时期，或者是在中华人民共和国成立以后，都是必要的，正确的，是符合工人阶级和全体人民利益的。……但是这样做，并不是不要付出代价的。为了结成和继续这个联盟，为了借助国家资本主义达到社会主义的目的，我们就需要对资产阶级偿付一笔很大的物质代价。</a:t>
            </a:r>
            <a:endParaRPr lang="zh-CN" altLang="en-US" sz="2800" b="1">
              <a:solidFill>
                <a:schemeClr val="tx1"/>
              </a:solidFill>
              <a:latin typeface="华文楷体" panose="02010600040101010101" charset="-122"/>
              <a:ea typeface="华文楷体" panose="02010600040101010101" charset="-122"/>
            </a:endParaRPr>
          </a:p>
          <a:p>
            <a:pPr algn="r"/>
            <a:r>
              <a:rPr lang="en-US" altLang="zh-CN"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《中共中央关于资本主义改造问题的决议》</a:t>
            </a:r>
            <a:endParaRPr lang="zh-CN" altLang="en-US" sz="2400" b="1">
              <a:solidFill>
                <a:schemeClr val="tx1"/>
              </a:solidFill>
              <a:latin typeface="华文楷体" panose="02010600040101010101" charset="-122"/>
              <a:ea typeface="华文楷体" panose="02010600040101010101" charset="-122"/>
            </a:endParaRPr>
          </a:p>
          <a:p>
            <a:r>
              <a:rPr lang="zh-CN" altLang="en-US" sz="2800" b="1">
                <a:solidFill>
                  <a:schemeClr val="tx1"/>
                </a:solidFill>
                <a:latin typeface="华文楷体" panose="02010600040101010101" charset="-122"/>
                <a:ea typeface="华文楷体" panose="02010600040101010101" charset="-122"/>
              </a:rPr>
              <a:t>材料二：中国民族资产阶级是具有两面性的阶级，在资产阶级民主革命时期，它有革命性的一面，又有妥协性的一面。在社会主义革命时期，它有剥削工人阶级取得利润的一面，又有拥护宪法、愿意接受社会主义改造的一面。</a:t>
            </a:r>
            <a:r>
              <a:rPr lang="en-US" altLang="zh-CN" sz="2400" b="1">
                <a:solidFill>
                  <a:schemeClr val="tx1"/>
                </a:solidFill>
                <a:latin typeface="华文楷体" panose="02010600040101010101" charset="-122"/>
                <a:ea typeface="华文楷体" panose="02010600040101010101" charset="-122"/>
              </a:rPr>
              <a:t>——</a:t>
            </a:r>
            <a:r>
              <a:rPr lang="zh-CN" altLang="en-US" sz="2400" b="1">
                <a:solidFill>
                  <a:schemeClr val="tx1"/>
                </a:solidFill>
                <a:latin typeface="华文楷体" panose="02010600040101010101" charset="-122"/>
                <a:ea typeface="华文楷体" panose="02010600040101010101" charset="-122"/>
              </a:rPr>
              <a:t>毛泽东《关于正确处理人民内部矛盾的问题》</a:t>
            </a:r>
            <a:endParaRPr lang="zh-CN" altLang="en-US" sz="2400" b="1">
              <a:solidFill>
                <a:schemeClr val="tx1"/>
              </a:solidFill>
              <a:latin typeface="华文楷体" panose="02010600040101010101" charset="-122"/>
              <a:ea typeface="华文楷体" panose="02010600040101010101" charset="-122"/>
            </a:endParaRPr>
          </a:p>
        </p:txBody>
      </p:sp>
      <p:sp>
        <p:nvSpPr>
          <p:cNvPr id="5" name="文本框 4"/>
          <p:cNvSpPr txBox="1"/>
          <p:nvPr/>
        </p:nvSpPr>
        <p:spPr>
          <a:xfrm>
            <a:off x="1166495" y="2342515"/>
            <a:ext cx="8817610" cy="583565"/>
          </a:xfrm>
          <a:prstGeom prst="rect">
            <a:avLst/>
          </a:prstGeom>
          <a:solidFill>
            <a:srgbClr val="00B050"/>
          </a:solidFill>
        </p:spPr>
        <p:txBody>
          <a:bodyPr wrap="square" rtlCol="0">
            <a:spAutoFit/>
          </a:bodyPr>
          <a:p>
            <a:r>
              <a:rPr lang="zh-CN" altLang="en-US" sz="3200" b="1">
                <a:solidFill>
                  <a:schemeClr val="bg1"/>
                </a:solidFill>
                <a:latin typeface="华文中宋" panose="02010600040101010101" charset="-122"/>
                <a:ea typeface="华文中宋" panose="02010600040101010101" charset="-122"/>
              </a:rPr>
              <a:t>中国共产党与民族资产阶级长期保持盟友的关系</a:t>
            </a:r>
            <a:endParaRPr lang="zh-CN" altLang="en-US" sz="3200" b="1">
              <a:solidFill>
                <a:schemeClr val="bg1"/>
              </a:solidFill>
              <a:latin typeface="华文中宋" panose="02010600040101010101" charset="-122"/>
              <a:ea typeface="华文中宋" panose="02010600040101010101" charset="-122"/>
            </a:endParaRPr>
          </a:p>
        </p:txBody>
      </p:sp>
      <p:sp>
        <p:nvSpPr>
          <p:cNvPr id="6" name="文本框 5"/>
          <p:cNvSpPr txBox="1"/>
          <p:nvPr/>
        </p:nvSpPr>
        <p:spPr>
          <a:xfrm>
            <a:off x="1374775" y="4590415"/>
            <a:ext cx="8817610" cy="1076325"/>
          </a:xfrm>
          <a:prstGeom prst="rect">
            <a:avLst/>
          </a:prstGeom>
          <a:solidFill>
            <a:srgbClr val="00B050"/>
          </a:solidFill>
        </p:spPr>
        <p:txBody>
          <a:bodyPr wrap="square" rtlCol="0">
            <a:spAutoFit/>
          </a:bodyPr>
          <a:p>
            <a:r>
              <a:rPr lang="zh-CN" altLang="en-US" sz="3200" b="1">
                <a:solidFill>
                  <a:schemeClr val="bg1"/>
                </a:solidFill>
                <a:latin typeface="华文中宋" panose="02010600040101010101" charset="-122"/>
                <a:ea typeface="华文中宋" panose="02010600040101010101" charset="-122"/>
              </a:rPr>
              <a:t>民族资产阶级的两面性，使其在政治上、经济上对无产阶级存在依赖。</a:t>
            </a:r>
            <a:endParaRPr lang="zh-CN" altLang="en-US" sz="3200" b="1">
              <a:solidFill>
                <a:schemeClr val="bg1"/>
              </a:solidFill>
              <a:latin typeface="华文中宋" panose="02010600040101010101" charset="-122"/>
              <a:ea typeface="华文中宋" panose="02010600040101010101" charset="-122"/>
            </a:endParaRPr>
          </a:p>
        </p:txBody>
      </p:sp>
      <p:sp>
        <p:nvSpPr>
          <p:cNvPr id="11" name="圆角矩形 10"/>
          <p:cNvSpPr/>
          <p:nvPr>
            <p:custDataLst>
              <p:tags r:id="rId2"/>
            </p:custDataLst>
          </p:nvPr>
        </p:nvSpPr>
        <p:spPr>
          <a:xfrm>
            <a:off x="276860" y="80645"/>
            <a:ext cx="2207260" cy="597535"/>
          </a:xfrm>
          <a:prstGeom prst="roundRect">
            <a:avLst/>
          </a:prstGeom>
          <a:solidFill>
            <a:schemeClr val="accent2">
              <a:lumMod val="75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b="1"/>
              <a:t>难点突破</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F56F018A-0353-4915-8950-70B65BDEF676}" type="slidenum">
              <a:rPr kumimoji="0" lang="zh-CN" altLang="en-US" sz="1200" b="0" i="0" u="none" strike="noStrike" kern="1200" cap="none" spc="0" normalizeH="0" baseline="0" noProof="0" smtClean="0">
                <a:ln>
                  <a:noFill/>
                </a:ln>
                <a:solidFill>
                  <a:prstClr val="black">
                    <a:tint val="75000"/>
                  </a:prstClr>
                </a:solidFill>
                <a:effectLst/>
                <a:uLnTx/>
                <a:uFillTx/>
                <a:latin typeface="+mn-lt"/>
                <a:ea typeface="+mn-ea"/>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文本框 4"/>
          <p:cNvSpPr txBox="1"/>
          <p:nvPr/>
        </p:nvSpPr>
        <p:spPr>
          <a:xfrm>
            <a:off x="147320" y="1659890"/>
            <a:ext cx="5276215" cy="4523105"/>
          </a:xfrm>
          <a:prstGeom prst="rect">
            <a:avLst/>
          </a:prstGeom>
          <a:noFill/>
        </p:spPr>
        <p:txBody>
          <a:bodyPr wrap="square" rtlCol="0" anchor="t">
            <a:spAutoFit/>
          </a:bodyPr>
          <a:p>
            <a:r>
              <a:rPr lang="zh-CN" altLang="en-US" sz="3200" b="1">
                <a:solidFill>
                  <a:srgbClr val="FF0000"/>
                </a:solidFill>
                <a:latin typeface="华文楷体" panose="02010600040101010101" charset="-122"/>
                <a:ea typeface="华文楷体" panose="02010600040101010101" charset="-122"/>
                <a:cs typeface="华文楷体" panose="02010600040101010101" charset="-122"/>
              </a:rPr>
              <a:t>1956年</a:t>
            </a:r>
            <a:r>
              <a:rPr lang="zh-CN" altLang="en-US" sz="3200" b="1">
                <a:latin typeface="华文楷体" panose="02010600040101010101" charset="-122"/>
                <a:ea typeface="华文楷体" panose="02010600040101010101" charset="-122"/>
                <a:cs typeface="华文楷体" panose="02010600040101010101" charset="-122"/>
              </a:rPr>
              <a:t>1月常州全市掀起了轰轰烈烈的社会主义改造高潮，酒酱、腌制全部实行了</a:t>
            </a:r>
            <a:r>
              <a:rPr lang="zh-CN" altLang="en-US" sz="3200" b="1">
                <a:solidFill>
                  <a:srgbClr val="FF0000"/>
                </a:solidFill>
                <a:latin typeface="华文楷体" panose="02010600040101010101" charset="-122"/>
                <a:ea typeface="华文楷体" panose="02010600040101010101" charset="-122"/>
                <a:cs typeface="华文楷体" panose="02010600040101010101" charset="-122"/>
              </a:rPr>
              <a:t>公私合营</a:t>
            </a:r>
            <a:r>
              <a:rPr lang="zh-CN" altLang="en-US" sz="3200" b="1">
                <a:latin typeface="华文楷体" panose="02010600040101010101" charset="-122"/>
                <a:ea typeface="华文楷体" panose="02010600040101010101" charset="-122"/>
                <a:cs typeface="华文楷体" panose="02010600040101010101" charset="-122"/>
              </a:rPr>
              <a:t>。公私合营后，</a:t>
            </a:r>
            <a:r>
              <a:rPr lang="en-US" altLang="zh-CN" sz="3200" b="1">
                <a:latin typeface="华文楷体" panose="02010600040101010101" charset="-122"/>
                <a:ea typeface="华文楷体" panose="02010600040101010101" charset="-122"/>
                <a:cs typeface="华文楷体" panose="02010600040101010101" charset="-122"/>
              </a:rPr>
              <a:t>“</a:t>
            </a:r>
            <a:r>
              <a:rPr lang="zh-CN" altLang="en-US" sz="3200" b="1">
                <a:latin typeface="华文楷体" panose="02010600040101010101" charset="-122"/>
                <a:ea typeface="华文楷体" panose="02010600040101010101" charset="-122"/>
                <a:cs typeface="华文楷体" panose="02010600040101010101" charset="-122"/>
              </a:rPr>
              <a:t>鼎恒元</a:t>
            </a:r>
            <a:r>
              <a:rPr lang="en-US" altLang="zh-CN" sz="3200" b="1">
                <a:latin typeface="华文楷体" panose="02010600040101010101" charset="-122"/>
                <a:ea typeface="华文楷体" panose="02010600040101010101" charset="-122"/>
                <a:cs typeface="华文楷体" panose="02010600040101010101" charset="-122"/>
              </a:rPr>
              <a:t>”</a:t>
            </a:r>
            <a:r>
              <a:rPr lang="zh-CN" altLang="en-US" sz="3200" b="1">
                <a:latin typeface="华文楷体" panose="02010600040101010101" charset="-122"/>
                <a:ea typeface="华文楷体" panose="02010600040101010101" charset="-122"/>
                <a:cs typeface="华文楷体" panose="02010600040101010101" charset="-122"/>
              </a:rPr>
              <a:t>酱园归属中华酿造厂。1991年初与常州酱品厂合并，成为了</a:t>
            </a:r>
            <a:r>
              <a:rPr lang="en-US" altLang="zh-CN" sz="3200" b="1">
                <a:latin typeface="华文楷体" panose="02010600040101010101" charset="-122"/>
                <a:ea typeface="华文楷体" panose="02010600040101010101" charset="-122"/>
                <a:cs typeface="华文楷体" panose="02010600040101010101" charset="-122"/>
              </a:rPr>
              <a:t>“</a:t>
            </a:r>
            <a:r>
              <a:rPr lang="zh-CN" altLang="en-US" sz="3200" b="1">
                <a:latin typeface="华文楷体" panose="02010600040101010101" charset="-122"/>
                <a:ea typeface="华文楷体" panose="02010600040101010101" charset="-122"/>
                <a:cs typeface="华文楷体" panose="02010600040101010101" charset="-122"/>
              </a:rPr>
              <a:t>中华老字号</a:t>
            </a:r>
            <a:r>
              <a:rPr lang="en-US" altLang="zh-CN" sz="3200" b="1">
                <a:latin typeface="华文楷体" panose="02010600040101010101" charset="-122"/>
                <a:ea typeface="华文楷体" panose="02010600040101010101" charset="-122"/>
                <a:cs typeface="华文楷体" panose="02010600040101010101" charset="-122"/>
              </a:rPr>
              <a:t>”</a:t>
            </a:r>
            <a:r>
              <a:rPr lang="zh-CN" altLang="en-US" sz="3200" b="1">
                <a:latin typeface="华文楷体" panose="02010600040101010101" charset="-122"/>
                <a:ea typeface="华文楷体" panose="02010600040101010101" charset="-122"/>
                <a:cs typeface="华文楷体" panose="02010600040101010101" charset="-122"/>
              </a:rPr>
              <a:t>仙鹤酱油的生产商江苏仙鹤食品酿造有限公司的前身。</a:t>
            </a:r>
            <a:endParaRPr lang="zh-CN" altLang="en-US" sz="3200" b="1">
              <a:latin typeface="华文楷体" panose="02010600040101010101" charset="-122"/>
              <a:ea typeface="华文楷体" panose="02010600040101010101" charset="-122"/>
              <a:cs typeface="华文楷体" panose="02010600040101010101" charset="-122"/>
            </a:endParaRPr>
          </a:p>
        </p:txBody>
      </p:sp>
      <p:pic>
        <p:nvPicPr>
          <p:cNvPr id="6" name="图片 5" descr="640 (2)"/>
          <p:cNvPicPr>
            <a:picLocks noChangeAspect="1"/>
          </p:cNvPicPr>
          <p:nvPr/>
        </p:nvPicPr>
        <p:blipFill>
          <a:blip r:embed="rId1"/>
          <a:stretch>
            <a:fillRect/>
          </a:stretch>
        </p:blipFill>
        <p:spPr>
          <a:xfrm>
            <a:off x="5573395" y="1752600"/>
            <a:ext cx="6416675" cy="4603750"/>
          </a:xfrm>
          <a:prstGeom prst="rect">
            <a:avLst/>
          </a:prstGeom>
        </p:spPr>
      </p:pic>
      <p:pic>
        <p:nvPicPr>
          <p:cNvPr id="7" name="图片 6" descr="OK)@1$$W[DQ(K_~J5E5PFGI"/>
          <p:cNvPicPr>
            <a:picLocks noChangeAspect="1"/>
          </p:cNvPicPr>
          <p:nvPr/>
        </p:nvPicPr>
        <p:blipFill>
          <a:blip r:embed="rId2"/>
          <a:stretch>
            <a:fillRect/>
          </a:stretch>
        </p:blipFill>
        <p:spPr>
          <a:xfrm>
            <a:off x="5662295" y="1612265"/>
            <a:ext cx="6327775" cy="4884420"/>
          </a:xfrm>
          <a:prstGeom prst="rect">
            <a:avLst/>
          </a:prstGeom>
        </p:spPr>
      </p:pic>
      <p:pic>
        <p:nvPicPr>
          <p:cNvPr id="8" name="图片 7" descr="9~H7$UL1TRAO`G5K_1FX]NR"/>
          <p:cNvPicPr>
            <a:picLocks noChangeAspect="1"/>
          </p:cNvPicPr>
          <p:nvPr/>
        </p:nvPicPr>
        <p:blipFill>
          <a:blip r:embed="rId3"/>
          <a:stretch>
            <a:fillRect/>
          </a:stretch>
        </p:blipFill>
        <p:spPr>
          <a:xfrm>
            <a:off x="5354320" y="1577340"/>
            <a:ext cx="6952615" cy="5144770"/>
          </a:xfrm>
          <a:prstGeom prst="rect">
            <a:avLst/>
          </a:prstGeom>
        </p:spPr>
      </p:pic>
      <p:sp>
        <p:nvSpPr>
          <p:cNvPr id="9" name="标题 1"/>
          <p:cNvSpPr>
            <a:spLocks noGrp="1"/>
          </p:cNvSpPr>
          <p:nvPr>
            <p:custDataLst>
              <p:tags r:id="rId4"/>
            </p:custDataLst>
          </p:nvPr>
        </p:nvSpPr>
        <p:spPr>
          <a:xfrm>
            <a:off x="137795" y="11430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r>
              <a:rPr lang="en-US" altLang="zh-CN">
                <a:latin typeface="华文行楷" panose="02010800040101010101" charset="-122"/>
                <a:ea typeface="华文行楷" panose="02010800040101010101" charset="-122"/>
              </a:rPr>
              <a:t>——</a:t>
            </a:r>
            <a:r>
              <a:rPr lang="zh-CN" altLang="en-US">
                <a:latin typeface="华文行楷" panose="02010800040101010101" charset="-122"/>
                <a:ea typeface="华文行楷" panose="02010800040101010101" charset="-122"/>
              </a:rPr>
              <a:t>资本主义工商业</a:t>
            </a:r>
            <a:endParaRPr lang="zh-CN" altLang="en-US">
              <a:solidFill>
                <a:srgbClr val="FF0000"/>
              </a:solidFill>
              <a:latin typeface="华文行楷" panose="02010800040101010101" charset="-122"/>
              <a:ea typeface="华文行楷" panose="02010800040101010101" charset="-122"/>
            </a:endParaRPr>
          </a:p>
        </p:txBody>
      </p:sp>
      <p:sp>
        <p:nvSpPr>
          <p:cNvPr id="12" name="文本框 11"/>
          <p:cNvSpPr txBox="1"/>
          <p:nvPr>
            <p:custDataLst>
              <p:tags r:id="rId5"/>
            </p:custDataLst>
          </p:nvPr>
        </p:nvSpPr>
        <p:spPr>
          <a:xfrm>
            <a:off x="773430" y="956945"/>
            <a:ext cx="4408805" cy="583565"/>
          </a:xfrm>
          <a:prstGeom prst="rect">
            <a:avLst/>
          </a:prstGeom>
          <a:noFill/>
          <a:ln w="73025">
            <a:solidFill>
              <a:srgbClr val="00B050"/>
            </a:solidFill>
          </a:ln>
        </p:spPr>
        <p:txBody>
          <a:bodyPr wrap="square" rtlCol="0" anchor="t">
            <a:spAutoFit/>
          </a:bodyPr>
          <a:p>
            <a:r>
              <a:rPr lang="zh-CN" altLang="en-US" sz="3200" b="1">
                <a:latin typeface="华文隶书" panose="02010800040101010101" charset="-122"/>
                <a:ea typeface="华文隶书" panose="02010800040101010101" charset="-122"/>
              </a:rPr>
              <a:t>常州</a:t>
            </a:r>
            <a:r>
              <a:rPr lang="en-US" sz="3200" b="1">
                <a:latin typeface="华文隶书" panose="02010800040101010101" charset="-122"/>
                <a:ea typeface="华文隶书" panose="02010800040101010101" charset="-122"/>
              </a:rPr>
              <a:t>“</a:t>
            </a:r>
            <a:r>
              <a:rPr lang="zh-CN" altLang="en-US" sz="3200" b="1">
                <a:latin typeface="华文隶书" panose="02010800040101010101" charset="-122"/>
                <a:ea typeface="华文隶书" panose="02010800040101010101" charset="-122"/>
              </a:rPr>
              <a:t>鼎恒元</a:t>
            </a:r>
            <a:r>
              <a:rPr lang="en-US" altLang="zh-CN" sz="3200" b="1">
                <a:latin typeface="华文隶书" panose="02010800040101010101" charset="-122"/>
                <a:ea typeface="华文隶书" panose="02010800040101010101" charset="-122"/>
              </a:rPr>
              <a:t>”</a:t>
            </a:r>
            <a:r>
              <a:rPr lang="zh-CN" altLang="en-US" sz="3200" b="1">
                <a:latin typeface="华文隶书" panose="02010800040101010101" charset="-122"/>
                <a:ea typeface="华文隶书" panose="02010800040101010101" charset="-122"/>
              </a:rPr>
              <a:t>的变迁</a:t>
            </a:r>
            <a:endParaRPr lang="zh-CN" altLang="en-US" sz="3200" b="1">
              <a:latin typeface="华文隶书" panose="02010800040101010101" charset="-122"/>
              <a:ea typeface="华文隶书" panose="02010800040101010101" charset="-122"/>
            </a:endParaRPr>
          </a:p>
        </p:txBody>
      </p:sp>
      <p:sp>
        <p:nvSpPr>
          <p:cNvPr id="3" name="矩形 2"/>
          <p:cNvSpPr/>
          <p:nvPr userDrawn="1">
            <p:custDataLst>
              <p:tags r:id="rId6"/>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3" name="任意多边形 141335"/>
          <p:cNvSpPr/>
          <p:nvPr/>
        </p:nvSpPr>
        <p:spPr>
          <a:xfrm>
            <a:off x="1289051" y="247650"/>
            <a:ext cx="1587" cy="250825"/>
          </a:xfrm>
          <a:custGeom>
            <a:avLst/>
            <a:gdLst/>
            <a:ahLst/>
            <a:cxnLst/>
            <a:pathLst>
              <a:path w="1" h="166">
                <a:moveTo>
                  <a:pt x="0" y="0"/>
                </a:moveTo>
                <a:lnTo>
                  <a:pt x="0" y="165"/>
                </a:lnTo>
              </a:path>
            </a:pathLst>
          </a:custGeom>
          <a:noFill/>
          <a:ln w="25400" cap="rnd" cmpd="sng">
            <a:solidFill>
              <a:schemeClr val="bg1"/>
            </a:solidFill>
            <a:prstDash val="lgDash"/>
            <a:round/>
            <a:headEnd type="none" w="sm" len="sm"/>
            <a:tailEnd type="none" w="sm" len="sm"/>
          </a:ln>
        </p:spPr>
        <p:txBody>
          <a:bodyPr/>
          <a:p>
            <a:endParaRPr lang="zh-CN" altLang="en-US"/>
          </a:p>
        </p:txBody>
      </p:sp>
      <p:grpSp>
        <p:nvGrpSpPr>
          <p:cNvPr id="3" name="组合 2"/>
          <p:cNvGrpSpPr/>
          <p:nvPr/>
        </p:nvGrpSpPr>
        <p:grpSpPr>
          <a:xfrm>
            <a:off x="8711565" y="44450"/>
            <a:ext cx="3460750" cy="3530414"/>
            <a:chOff x="13719" y="70"/>
            <a:chExt cx="5450" cy="5560"/>
          </a:xfrm>
        </p:grpSpPr>
        <p:grpSp>
          <p:nvGrpSpPr>
            <p:cNvPr id="141343" name="组合 141342"/>
            <p:cNvGrpSpPr/>
            <p:nvPr/>
          </p:nvGrpSpPr>
          <p:grpSpPr>
            <a:xfrm>
              <a:off x="13719" y="70"/>
              <a:ext cx="5450" cy="5560"/>
              <a:chOff x="5164" y="561"/>
              <a:chExt cx="2180" cy="2335"/>
            </a:xfrm>
          </p:grpSpPr>
          <p:sp>
            <p:nvSpPr>
              <p:cNvPr id="30736" name="直接连接符 141343"/>
              <p:cNvSpPr/>
              <p:nvPr/>
            </p:nvSpPr>
            <p:spPr>
              <a:xfrm>
                <a:off x="5689" y="604"/>
                <a:ext cx="1271" cy="0"/>
              </a:xfrm>
              <a:prstGeom prst="line">
                <a:avLst/>
              </a:prstGeom>
              <a:ln w="12700" cap="flat" cmpd="sng">
                <a:solidFill>
                  <a:srgbClr val="A5A5A5"/>
                </a:solidFill>
                <a:prstDash val="solid"/>
                <a:round/>
                <a:headEnd type="none" w="sm" len="sm"/>
                <a:tailEnd type="none" w="sm" len="sm"/>
              </a:ln>
            </p:spPr>
          </p:sp>
          <p:sp>
            <p:nvSpPr>
              <p:cNvPr id="30737" name="圆角矩形 141344"/>
              <p:cNvSpPr/>
              <p:nvPr/>
            </p:nvSpPr>
            <p:spPr>
              <a:xfrm rot="-360000">
                <a:off x="5210" y="1277"/>
                <a:ext cx="1946" cy="1501"/>
              </a:xfrm>
              <a:prstGeom prst="roundRect">
                <a:avLst>
                  <a:gd name="adj" fmla="val 0"/>
                </a:avLst>
              </a:prstGeom>
              <a:solidFill>
                <a:srgbClr val="FFFFFF"/>
              </a:solidFill>
              <a:ln w="12700" cap="flat" cmpd="sng">
                <a:solidFill>
                  <a:srgbClr val="BFBFBF"/>
                </a:solidFill>
                <a:prstDash val="solid"/>
                <a:round/>
                <a:headEnd type="none" w="med" len="med"/>
                <a:tailEnd type="none" w="med" len="med"/>
              </a:ln>
            </p:spPr>
            <p:txBody>
              <a:bodyPr lIns="92075" tIns="46038" rIns="92075" bIns="46038" anchor="ctr"/>
              <a:p>
                <a:pPr algn="ctr" defTabSz="1068705"/>
                <a:endParaRPr lang="zh-CN" altLang="en-US" dirty="0">
                  <a:latin typeface="Arial" panose="020B0604020202020204" pitchFamily="34" charset="0"/>
                  <a:ea typeface="宋体" panose="02010600030101010101" pitchFamily="2" charset="-122"/>
                </a:endParaRPr>
              </a:p>
            </p:txBody>
          </p:sp>
          <p:sp>
            <p:nvSpPr>
              <p:cNvPr id="30738" name="直接连接符 141345"/>
              <p:cNvSpPr/>
              <p:nvPr/>
            </p:nvSpPr>
            <p:spPr>
              <a:xfrm flipV="1">
                <a:off x="5478" y="667"/>
                <a:ext cx="799" cy="679"/>
              </a:xfrm>
              <a:prstGeom prst="line">
                <a:avLst/>
              </a:prstGeom>
              <a:ln w="25400" cap="flat" cmpd="sng">
                <a:solidFill>
                  <a:srgbClr val="7F7F7F"/>
                </a:solidFill>
                <a:prstDash val="solid"/>
                <a:round/>
                <a:headEnd type="none" w="sm" len="sm"/>
                <a:tailEnd type="none" w="sm" len="sm"/>
              </a:ln>
            </p:spPr>
          </p:sp>
          <p:sp>
            <p:nvSpPr>
              <p:cNvPr id="30739" name="直接连接符 141346"/>
              <p:cNvSpPr/>
              <p:nvPr/>
            </p:nvSpPr>
            <p:spPr>
              <a:xfrm>
                <a:off x="6500" y="668"/>
                <a:ext cx="305" cy="558"/>
              </a:xfrm>
              <a:prstGeom prst="line">
                <a:avLst/>
              </a:prstGeom>
              <a:ln w="25400" cap="flat" cmpd="sng">
                <a:solidFill>
                  <a:srgbClr val="7F7F7F"/>
                </a:solidFill>
                <a:prstDash val="solid"/>
                <a:round/>
                <a:headEnd type="none" w="sm" len="sm"/>
                <a:tailEnd type="none" w="sm" len="sm"/>
              </a:ln>
            </p:spPr>
          </p:sp>
          <p:sp>
            <p:nvSpPr>
              <p:cNvPr id="30740" name="椭圆 141347"/>
              <p:cNvSpPr/>
              <p:nvPr/>
            </p:nvSpPr>
            <p:spPr>
              <a:xfrm>
                <a:off x="6281" y="561"/>
                <a:ext cx="216" cy="214"/>
              </a:xfrm>
              <a:prstGeom prst="ellipse">
                <a:avLst/>
              </a:prstGeom>
              <a:solidFill>
                <a:srgbClr val="FFFFFF"/>
              </a:solidFill>
              <a:ln w="12700" cap="flat" cmpd="sng">
                <a:solidFill>
                  <a:srgbClr val="BFBFBF"/>
                </a:solidFill>
                <a:prstDash val="solid"/>
                <a:round/>
                <a:headEnd type="none" w="med" len="med"/>
                <a:tailEnd type="none" w="med" len="med"/>
              </a:ln>
            </p:spPr>
            <p:txBody>
              <a:bodyPr lIns="92075" tIns="46038" rIns="92075" bIns="46038" anchor="ctr"/>
              <a:p>
                <a:pPr algn="ctr" defTabSz="1068705"/>
                <a:endParaRPr lang="zh-CN" altLang="en-US" dirty="0">
                  <a:latin typeface="Arial" panose="020B0604020202020204" pitchFamily="34" charset="0"/>
                  <a:ea typeface="宋体" panose="02010600030101010101" pitchFamily="2" charset="-122"/>
                </a:endParaRPr>
              </a:p>
            </p:txBody>
          </p:sp>
          <p:sp>
            <p:nvSpPr>
              <p:cNvPr id="30741" name="椭圆 141348"/>
              <p:cNvSpPr/>
              <p:nvPr/>
            </p:nvSpPr>
            <p:spPr>
              <a:xfrm>
                <a:off x="6327" y="607"/>
                <a:ext cx="122" cy="121"/>
              </a:xfrm>
              <a:prstGeom prst="ellipse">
                <a:avLst/>
              </a:prstGeom>
              <a:solidFill>
                <a:srgbClr val="D8D8D8"/>
              </a:solidFill>
              <a:ln w="12700" cap="flat" cmpd="sng">
                <a:solidFill>
                  <a:srgbClr val="BFBFBF"/>
                </a:solidFill>
                <a:prstDash val="solid"/>
                <a:round/>
                <a:headEnd type="none" w="med" len="med"/>
                <a:tailEnd type="none" w="med" len="med"/>
              </a:ln>
            </p:spPr>
            <p:txBody>
              <a:bodyPr lIns="92075" tIns="46038" rIns="92075" bIns="46038" anchor="ctr"/>
              <a:p>
                <a:pPr algn="ctr" defTabSz="1068705"/>
                <a:endParaRPr lang="zh-CN" altLang="en-US" dirty="0">
                  <a:latin typeface="Arial" panose="020B0604020202020204" pitchFamily="34" charset="0"/>
                  <a:ea typeface="宋体" panose="02010600030101010101" pitchFamily="2" charset="-122"/>
                </a:endParaRPr>
              </a:p>
            </p:txBody>
          </p:sp>
          <p:grpSp>
            <p:nvGrpSpPr>
              <p:cNvPr id="30742" name="组合 141349"/>
              <p:cNvGrpSpPr/>
              <p:nvPr/>
            </p:nvGrpSpPr>
            <p:grpSpPr>
              <a:xfrm>
                <a:off x="5164" y="1263"/>
                <a:ext cx="2180" cy="447"/>
                <a:chOff x="5164" y="1263"/>
                <a:chExt cx="2180" cy="447"/>
              </a:xfrm>
            </p:grpSpPr>
            <p:sp>
              <p:nvSpPr>
                <p:cNvPr id="30743" name="任意多边形 141350"/>
                <p:cNvSpPr/>
                <p:nvPr/>
              </p:nvSpPr>
              <p:spPr>
                <a:xfrm>
                  <a:off x="5164" y="1263"/>
                  <a:ext cx="2180" cy="366"/>
                </a:xfrm>
                <a:custGeom>
                  <a:avLst/>
                  <a:gdLst/>
                  <a:ahLst/>
                  <a:cxnLst/>
                  <a:pathLst>
                    <a:path w="2180" h="366">
                      <a:moveTo>
                        <a:pt x="1453" y="236"/>
                      </a:moveTo>
                      <a:lnTo>
                        <a:pt x="1441" y="210"/>
                      </a:lnTo>
                      <a:lnTo>
                        <a:pt x="1410" y="188"/>
                      </a:lnTo>
                      <a:lnTo>
                        <a:pt x="1364" y="168"/>
                      </a:lnTo>
                      <a:lnTo>
                        <a:pt x="1302" y="154"/>
                      </a:lnTo>
                      <a:lnTo>
                        <a:pt x="1230" y="145"/>
                      </a:lnTo>
                      <a:lnTo>
                        <a:pt x="1146" y="139"/>
                      </a:lnTo>
                      <a:lnTo>
                        <a:pt x="1055" y="139"/>
                      </a:lnTo>
                      <a:lnTo>
                        <a:pt x="957" y="146"/>
                      </a:lnTo>
                      <a:lnTo>
                        <a:pt x="860" y="157"/>
                      </a:lnTo>
                      <a:lnTo>
                        <a:pt x="769" y="173"/>
                      </a:lnTo>
                      <a:lnTo>
                        <a:pt x="689" y="192"/>
                      </a:lnTo>
                      <a:lnTo>
                        <a:pt x="618" y="215"/>
                      </a:lnTo>
                      <a:lnTo>
                        <a:pt x="560" y="240"/>
                      </a:lnTo>
                      <a:lnTo>
                        <a:pt x="517" y="267"/>
                      </a:lnTo>
                      <a:lnTo>
                        <a:pt x="492" y="294"/>
                      </a:lnTo>
                      <a:lnTo>
                        <a:pt x="484" y="322"/>
                      </a:lnTo>
                      <a:lnTo>
                        <a:pt x="0" y="365"/>
                      </a:lnTo>
                      <a:lnTo>
                        <a:pt x="3" y="337"/>
                      </a:lnTo>
                      <a:lnTo>
                        <a:pt x="15" y="310"/>
                      </a:lnTo>
                      <a:lnTo>
                        <a:pt x="37" y="281"/>
                      </a:lnTo>
                      <a:lnTo>
                        <a:pt x="67" y="254"/>
                      </a:lnTo>
                      <a:lnTo>
                        <a:pt x="106" y="227"/>
                      </a:lnTo>
                      <a:lnTo>
                        <a:pt x="153" y="201"/>
                      </a:lnTo>
                      <a:lnTo>
                        <a:pt x="206" y="175"/>
                      </a:lnTo>
                      <a:lnTo>
                        <a:pt x="268" y="152"/>
                      </a:lnTo>
                      <a:lnTo>
                        <a:pt x="334" y="128"/>
                      </a:lnTo>
                      <a:lnTo>
                        <a:pt x="408" y="106"/>
                      </a:lnTo>
                      <a:lnTo>
                        <a:pt x="487" y="86"/>
                      </a:lnTo>
                      <a:lnTo>
                        <a:pt x="570" y="67"/>
                      </a:lnTo>
                      <a:lnTo>
                        <a:pt x="751" y="35"/>
                      </a:lnTo>
                      <a:lnTo>
                        <a:pt x="945" y="12"/>
                      </a:lnTo>
                      <a:lnTo>
                        <a:pt x="1141" y="0"/>
                      </a:lnTo>
                      <a:lnTo>
                        <a:pt x="1324" y="0"/>
                      </a:lnTo>
                      <a:lnTo>
                        <a:pt x="1491" y="10"/>
                      </a:lnTo>
                      <a:lnTo>
                        <a:pt x="1566" y="18"/>
                      </a:lnTo>
                      <a:lnTo>
                        <a:pt x="1637" y="30"/>
                      </a:lnTo>
                      <a:lnTo>
                        <a:pt x="1702" y="43"/>
                      </a:lnTo>
                      <a:lnTo>
                        <a:pt x="1759" y="59"/>
                      </a:lnTo>
                      <a:lnTo>
                        <a:pt x="1809" y="76"/>
                      </a:lnTo>
                      <a:lnTo>
                        <a:pt x="1852" y="96"/>
                      </a:lnTo>
                      <a:lnTo>
                        <a:pt x="1887" y="117"/>
                      </a:lnTo>
                      <a:lnTo>
                        <a:pt x="1913" y="141"/>
                      </a:lnTo>
                      <a:lnTo>
                        <a:pt x="1930" y="166"/>
                      </a:lnTo>
                      <a:lnTo>
                        <a:pt x="1937" y="193"/>
                      </a:lnTo>
                      <a:lnTo>
                        <a:pt x="1937" y="193"/>
                      </a:lnTo>
                      <a:lnTo>
                        <a:pt x="2179" y="171"/>
                      </a:lnTo>
                      <a:lnTo>
                        <a:pt x="1708" y="347"/>
                      </a:lnTo>
                      <a:lnTo>
                        <a:pt x="1211" y="258"/>
                      </a:lnTo>
                      <a:lnTo>
                        <a:pt x="1453" y="236"/>
                      </a:lnTo>
                      <a:lnTo>
                        <a:pt x="1453" y="236"/>
                      </a:lnTo>
                    </a:path>
                  </a:pathLst>
                </a:custGeom>
                <a:solidFill>
                  <a:srgbClr val="FFFFFF"/>
                </a:solidFill>
                <a:ln w="9525">
                  <a:noFill/>
                </a:ln>
              </p:spPr>
              <p:txBody>
                <a:bodyPr/>
                <a:p>
                  <a:endParaRPr lang="zh-CN" altLang="en-US"/>
                </a:p>
              </p:txBody>
            </p:sp>
            <p:sp>
              <p:nvSpPr>
                <p:cNvPr id="30744" name="矩形 141351"/>
                <p:cNvSpPr/>
                <p:nvPr/>
              </p:nvSpPr>
              <p:spPr>
                <a:xfrm rot="-360000">
                  <a:off x="5486" y="1373"/>
                  <a:ext cx="1293" cy="337"/>
                </a:xfrm>
                <a:prstGeom prst="rect">
                  <a:avLst/>
                </a:prstGeom>
                <a:noFill/>
                <a:ln w="9525">
                  <a:noFill/>
                </a:ln>
              </p:spPr>
              <p:txBody>
                <a:bodyPr lIns="0" tIns="0" rIns="0" bIns="0" anchor="ctr"/>
                <a:p>
                  <a:pPr defTabSz="1068705"/>
                  <a:endParaRPr lang="zh-CN" altLang="en-US" dirty="0">
                    <a:latin typeface="Arial" panose="020B0604020202020204" pitchFamily="34" charset="0"/>
                    <a:ea typeface="宋体" panose="02010600030101010101" pitchFamily="2" charset="-122"/>
                  </a:endParaRPr>
                </a:p>
              </p:txBody>
            </p:sp>
          </p:grpSp>
          <p:grpSp>
            <p:nvGrpSpPr>
              <p:cNvPr id="30745" name="组合 141352"/>
              <p:cNvGrpSpPr/>
              <p:nvPr/>
            </p:nvGrpSpPr>
            <p:grpSpPr>
              <a:xfrm>
                <a:off x="5234" y="1275"/>
                <a:ext cx="1901" cy="1621"/>
                <a:chOff x="5234" y="1275"/>
                <a:chExt cx="1901" cy="1621"/>
              </a:xfrm>
            </p:grpSpPr>
            <p:pic>
              <p:nvPicPr>
                <p:cNvPr id="30746" name="图片 141353"/>
                <p:cNvPicPr/>
                <p:nvPr>
                  <p:custDataLst>
                    <p:tags r:id="rId1"/>
                  </p:custDataLst>
                </p:nvPr>
              </p:nvPicPr>
              <p:blipFill>
                <a:blip r:embed="rId2"/>
                <a:stretch>
                  <a:fillRect/>
                </a:stretch>
              </p:blipFill>
              <p:spPr>
                <a:xfrm>
                  <a:off x="5234" y="1275"/>
                  <a:ext cx="1901" cy="1621"/>
                </a:xfrm>
                <a:prstGeom prst="rect">
                  <a:avLst/>
                </a:prstGeom>
                <a:noFill/>
                <a:ln w="9525">
                  <a:noFill/>
                </a:ln>
              </p:spPr>
            </p:pic>
            <p:sp>
              <p:nvSpPr>
                <p:cNvPr id="30747" name="矩形 141354"/>
                <p:cNvSpPr/>
                <p:nvPr/>
              </p:nvSpPr>
              <p:spPr>
                <a:xfrm rot="-360000">
                  <a:off x="5288" y="1374"/>
                  <a:ext cx="1787" cy="908"/>
                </a:xfrm>
                <a:prstGeom prst="rect">
                  <a:avLst/>
                </a:prstGeom>
                <a:noFill/>
                <a:ln w="9525">
                  <a:noFill/>
                </a:ln>
              </p:spPr>
              <p:txBody>
                <a:bodyPr lIns="92075" tIns="46038" rIns="92075" bIns="46038" anchor="ctr"/>
                <a:p>
                  <a:pPr marL="342900" indent="-342900" algn="ctr" defTabSz="1068705"/>
                  <a:r>
                    <a:rPr lang="zh-CN" altLang="en-US" sz="2400" dirty="0">
                      <a:solidFill>
                        <a:srgbClr val="760000"/>
                      </a:solidFill>
                      <a:latin typeface="华文新魏" panose="02010800040101010101" pitchFamily="2" charset="-122"/>
                      <a:ea typeface="华文新魏" panose="02010800040101010101" pitchFamily="2" charset="-122"/>
                    </a:rPr>
                    <a:t>        </a:t>
                  </a:r>
                  <a:endParaRPr lang="zh-CN" altLang="en-US" sz="2400" dirty="0">
                    <a:solidFill>
                      <a:srgbClr val="760000"/>
                    </a:solidFill>
                    <a:latin typeface="华文新魏" panose="02010800040101010101" pitchFamily="2" charset="-122"/>
                    <a:ea typeface="华文新魏" panose="02010800040101010101" pitchFamily="2" charset="-122"/>
                  </a:endParaRPr>
                </a:p>
              </p:txBody>
            </p:sp>
          </p:grpSp>
          <p:sp>
            <p:nvSpPr>
              <p:cNvPr id="30748" name="椭圆 141355"/>
              <p:cNvSpPr/>
              <p:nvPr/>
            </p:nvSpPr>
            <p:spPr>
              <a:xfrm rot="-360000">
                <a:off x="5445" y="1350"/>
                <a:ext cx="75" cy="74"/>
              </a:xfrm>
              <a:prstGeom prst="ellipse">
                <a:avLst/>
              </a:prstGeom>
              <a:solidFill>
                <a:srgbClr val="FFFFFF"/>
              </a:solidFill>
              <a:ln w="12700" cap="flat" cmpd="sng">
                <a:solidFill>
                  <a:srgbClr val="BFBFBF"/>
                </a:solidFill>
                <a:prstDash val="solid"/>
                <a:round/>
                <a:headEnd type="none" w="med" len="med"/>
                <a:tailEnd type="none" w="med" len="med"/>
              </a:ln>
            </p:spPr>
            <p:txBody>
              <a:bodyPr lIns="92075" tIns="46038" rIns="92075" bIns="46038" anchor="ctr"/>
              <a:p>
                <a:pPr algn="ctr" defTabSz="1068705"/>
                <a:endParaRPr lang="zh-CN" altLang="en-US" dirty="0">
                  <a:latin typeface="Arial" panose="020B0604020202020204" pitchFamily="34" charset="0"/>
                  <a:ea typeface="宋体" panose="02010600030101010101" pitchFamily="2" charset="-122"/>
                </a:endParaRPr>
              </a:p>
            </p:txBody>
          </p:sp>
          <p:sp>
            <p:nvSpPr>
              <p:cNvPr id="30749" name="椭圆 141356"/>
              <p:cNvSpPr/>
              <p:nvPr/>
            </p:nvSpPr>
            <p:spPr>
              <a:xfrm rot="-360000">
                <a:off x="6771" y="1229"/>
                <a:ext cx="75" cy="74"/>
              </a:xfrm>
              <a:prstGeom prst="ellipse">
                <a:avLst/>
              </a:prstGeom>
              <a:solidFill>
                <a:srgbClr val="FFFFFF"/>
              </a:solidFill>
              <a:ln w="12700" cap="flat" cmpd="sng">
                <a:solidFill>
                  <a:srgbClr val="BFBFBF"/>
                </a:solidFill>
                <a:prstDash val="solid"/>
                <a:round/>
                <a:headEnd type="none" w="med" len="med"/>
                <a:tailEnd type="none" w="med" len="med"/>
              </a:ln>
            </p:spPr>
            <p:txBody>
              <a:bodyPr lIns="92075" tIns="46038" rIns="92075" bIns="46038" anchor="ctr"/>
              <a:p>
                <a:pPr algn="ctr" defTabSz="1068705"/>
                <a:endParaRPr lang="zh-CN" altLang="en-US" dirty="0">
                  <a:latin typeface="Arial" panose="020B0604020202020204" pitchFamily="34" charset="0"/>
                  <a:ea typeface="宋体" panose="02010600030101010101" pitchFamily="2" charset="-122"/>
                </a:endParaRPr>
              </a:p>
            </p:txBody>
          </p:sp>
        </p:grpSp>
        <p:sp>
          <p:nvSpPr>
            <p:cNvPr id="141358" name="矩形 141357"/>
            <p:cNvSpPr/>
            <p:nvPr/>
          </p:nvSpPr>
          <p:spPr>
            <a:xfrm rot="-360000">
              <a:off x="14054" y="2074"/>
              <a:ext cx="4715" cy="2876"/>
            </a:xfrm>
            <a:prstGeom prst="rect">
              <a:avLst/>
            </a:prstGeom>
            <a:noFill/>
            <a:ln w="9525">
              <a:noFill/>
            </a:ln>
          </p:spPr>
          <p:txBody>
            <a:bodyPr lIns="92075" tIns="46038" rIns="92075" bIns="46038" anchor="t">
              <a:noAutofit/>
            </a:bodyPr>
            <a:p>
              <a:pPr defTabSz="1068705"/>
              <a:r>
                <a:rPr lang="zh-CN" altLang="en-US" sz="3200" b="1" dirty="0">
                  <a:solidFill>
                    <a:schemeClr val="bg1"/>
                  </a:solidFill>
                  <a:latin typeface="华文新魏" panose="02010800040101010101" pitchFamily="2" charset="-122"/>
                  <a:ea typeface="华文新魏" panose="02010800040101010101" pitchFamily="2" charset="-122"/>
                </a:rPr>
                <a:t>你还知道哪些历经改造发展至今的中华老字号</a:t>
              </a:r>
              <a:r>
                <a:rPr lang="en-US" altLang="zh-CN" sz="3200" b="1">
                  <a:solidFill>
                    <a:schemeClr val="bg1"/>
                  </a:solidFill>
                  <a:latin typeface="华文新魏" panose="02010800040101010101" pitchFamily="2" charset="-122"/>
                  <a:ea typeface="华文新魏" panose="02010800040101010101" pitchFamily="2" charset="-122"/>
                </a:rPr>
                <a:t>?</a:t>
              </a:r>
              <a:endParaRPr lang="en-US" altLang="zh-CN" sz="3200" b="1">
                <a:solidFill>
                  <a:schemeClr val="bg1"/>
                </a:solidFill>
                <a:latin typeface="华文新魏" panose="02010800040101010101" pitchFamily="2" charset="-122"/>
                <a:ea typeface="华文新魏" panose="02010800040101010101" pitchFamily="2" charset="-122"/>
              </a:endParaRPr>
            </a:p>
          </p:txBody>
        </p:sp>
      </p:grpSp>
      <p:sp>
        <p:nvSpPr>
          <p:cNvPr id="4" name="矩形 3"/>
          <p:cNvSpPr/>
          <p:nvPr/>
        </p:nvSpPr>
        <p:spPr>
          <a:xfrm>
            <a:off x="129540" y="120015"/>
            <a:ext cx="11932920" cy="6618605"/>
          </a:xfrm>
          <a:prstGeom prst="rect">
            <a:avLst/>
          </a:prstGeom>
          <a:noFill/>
          <a:ln w="34925" cmpd="sng">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10000" r="92653"/>
                    </a14:imgEffect>
                  </a14:imgLayer>
                </a14:imgProps>
              </a:ext>
              <a:ext uri="{28A0092B-C50C-407E-A947-70E740481C1C}">
                <a14:useLocalDpi xmlns:a14="http://schemas.microsoft.com/office/drawing/2010/main" val="0"/>
              </a:ext>
            </a:extLst>
          </a:blip>
          <a:srcRect l="15224" r="18359" b="24749"/>
          <a:stretch>
            <a:fillRect/>
          </a:stretch>
        </p:blipFill>
        <p:spPr>
          <a:xfrm rot="21600000">
            <a:off x="4471670" y="4023360"/>
            <a:ext cx="2976880" cy="2714625"/>
          </a:xfrm>
          <a:prstGeom prst="rect">
            <a:avLst/>
          </a:prstGeom>
        </p:spPr>
      </p:pic>
      <p:pic>
        <p:nvPicPr>
          <p:cNvPr id="117" name="图片 116"/>
          <p:cNvPicPr/>
          <p:nvPr/>
        </p:nvPicPr>
        <p:blipFill>
          <a:blip r:embed="rId5"/>
          <a:stretch>
            <a:fillRect/>
          </a:stretch>
        </p:blipFill>
        <p:spPr>
          <a:xfrm>
            <a:off x="4908550" y="1105535"/>
            <a:ext cx="3604260" cy="2480310"/>
          </a:xfrm>
          <a:prstGeom prst="ellipse">
            <a:avLst/>
          </a:prstGeom>
          <a:noFill/>
          <a:ln w="9525">
            <a:noFill/>
          </a:ln>
        </p:spPr>
      </p:pic>
      <p:sp>
        <p:nvSpPr>
          <p:cNvPr id="6" name="标题 1"/>
          <p:cNvSpPr>
            <a:spLocks noGrp="1"/>
          </p:cNvSpPr>
          <p:nvPr/>
        </p:nvSpPr>
        <p:spPr>
          <a:xfrm>
            <a:off x="137795" y="11430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r>
              <a:rPr lang="en-US" altLang="zh-CN">
                <a:latin typeface="华文行楷" panose="02010800040101010101" charset="-122"/>
                <a:ea typeface="华文行楷" panose="02010800040101010101" charset="-122"/>
              </a:rPr>
              <a:t>——</a:t>
            </a:r>
            <a:r>
              <a:rPr lang="zh-CN" altLang="en-US">
                <a:latin typeface="华文行楷" panose="02010800040101010101" charset="-122"/>
                <a:ea typeface="华文行楷" panose="02010800040101010101" charset="-122"/>
              </a:rPr>
              <a:t>资本主义工商业</a:t>
            </a:r>
            <a:endParaRPr lang="zh-CN" altLang="en-US">
              <a:solidFill>
                <a:srgbClr val="FF0000"/>
              </a:solidFill>
              <a:latin typeface="华文行楷" panose="02010800040101010101" charset="-122"/>
              <a:ea typeface="华文行楷" panose="02010800040101010101" charset="-122"/>
            </a:endParaRPr>
          </a:p>
        </p:txBody>
      </p:sp>
      <p:grpSp>
        <p:nvGrpSpPr>
          <p:cNvPr id="8" name="组合 7"/>
          <p:cNvGrpSpPr/>
          <p:nvPr/>
        </p:nvGrpSpPr>
        <p:grpSpPr>
          <a:xfrm>
            <a:off x="229870" y="777240"/>
            <a:ext cx="4066540" cy="2826385"/>
            <a:chOff x="362" y="1224"/>
            <a:chExt cx="6404" cy="4451"/>
          </a:xfrm>
        </p:grpSpPr>
        <p:pic>
          <p:nvPicPr>
            <p:cNvPr id="5" name="图片 4" descr="FOU`DP868DMYG~VMJO}8%]N"/>
            <p:cNvPicPr>
              <a:picLocks noChangeAspect="1"/>
            </p:cNvPicPr>
            <p:nvPr>
              <p:custDataLst>
                <p:tags r:id="rId6"/>
              </p:custDataLst>
            </p:nvPr>
          </p:nvPicPr>
          <p:blipFill>
            <a:blip r:embed="rId7"/>
            <a:stretch>
              <a:fillRect/>
            </a:stretch>
          </p:blipFill>
          <p:spPr>
            <a:xfrm>
              <a:off x="362" y="1224"/>
              <a:ext cx="6404" cy="4451"/>
            </a:xfrm>
            <a:prstGeom prst="rect">
              <a:avLst/>
            </a:prstGeom>
          </p:spPr>
        </p:pic>
        <p:pic>
          <p:nvPicPr>
            <p:cNvPr id="63492" name="图片 4"/>
            <p:cNvPicPr>
              <a:picLocks noChangeAspect="1"/>
            </p:cNvPicPr>
            <p:nvPr>
              <p:custDataLst>
                <p:tags r:id="rId8"/>
              </p:custDataLst>
            </p:nvPr>
          </p:nvPicPr>
          <p:blipFill>
            <a:blip r:embed="rId9"/>
            <a:stretch>
              <a:fillRect/>
            </a:stretch>
          </p:blipFill>
          <p:spPr>
            <a:xfrm>
              <a:off x="3955" y="2973"/>
              <a:ext cx="2768" cy="2702"/>
            </a:xfrm>
            <a:prstGeom prst="rect">
              <a:avLst/>
            </a:prstGeom>
            <a:noFill/>
            <a:ln w="9525">
              <a:noFill/>
            </a:ln>
          </p:spPr>
        </p:pic>
      </p:grpSp>
      <p:pic>
        <p:nvPicPr>
          <p:cNvPr id="10" name="图片 9" descr="9%OQ]S}[R1Q[F3PF0S~LX0E"/>
          <p:cNvPicPr>
            <a:picLocks noChangeAspect="1"/>
          </p:cNvPicPr>
          <p:nvPr/>
        </p:nvPicPr>
        <p:blipFill>
          <a:blip r:embed="rId10"/>
          <a:stretch>
            <a:fillRect/>
          </a:stretch>
        </p:blipFill>
        <p:spPr>
          <a:xfrm>
            <a:off x="7308215" y="4246880"/>
            <a:ext cx="4678680" cy="2491105"/>
          </a:xfrm>
          <a:prstGeom prst="rect">
            <a:avLst/>
          </a:prstGeom>
        </p:spPr>
      </p:pic>
      <p:grpSp>
        <p:nvGrpSpPr>
          <p:cNvPr id="12" name="组合 11"/>
          <p:cNvGrpSpPr/>
          <p:nvPr/>
        </p:nvGrpSpPr>
        <p:grpSpPr>
          <a:xfrm>
            <a:off x="229235" y="3604260"/>
            <a:ext cx="3385820" cy="3388360"/>
            <a:chOff x="361" y="5676"/>
            <a:chExt cx="5332" cy="5336"/>
          </a:xfrm>
        </p:grpSpPr>
        <p:pic>
          <p:nvPicPr>
            <p:cNvPr id="11" name="图片 10"/>
            <p:cNvPicPr>
              <a:picLocks noChangeAspect="1"/>
            </p:cNvPicPr>
            <p:nvPr>
              <p:custDataLst>
                <p:tags r:id="rId11"/>
              </p:custDataLst>
            </p:nvPr>
          </p:nvPicPr>
          <p:blipFill>
            <a:blip r:embed="rId12" cstate="print">
              <a:extLst>
                <a:ext uri="{BEBA8EAE-BF5A-486C-A8C5-ECC9F3942E4B}">
                  <a14:imgProps xmlns:a14="http://schemas.microsoft.com/office/drawing/2010/main">
                    <a14:imgLayer r:embed="rId1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21600000">
              <a:off x="361" y="5676"/>
              <a:ext cx="5332" cy="5336"/>
            </a:xfrm>
            <a:prstGeom prst="rect">
              <a:avLst/>
            </a:prstGeom>
          </p:spPr>
        </p:pic>
        <p:pic>
          <p:nvPicPr>
            <p:cNvPr id="51" name="图片 50"/>
            <p:cNvPicPr>
              <a:picLocks noChangeAspect="1"/>
            </p:cNvPicPr>
            <p:nvPr>
              <p:custDataLst>
                <p:tags r:id="rId14"/>
              </p:custDataLst>
            </p:nvPr>
          </p:nvPicPr>
          <p:blipFill>
            <a:blip r:embed="rId15"/>
            <a:stretch>
              <a:fillRect/>
            </a:stretch>
          </p:blipFill>
          <p:spPr>
            <a:xfrm>
              <a:off x="479" y="9081"/>
              <a:ext cx="2326" cy="1411"/>
            </a:xfrm>
            <a:prstGeom prst="roundRect">
              <a:avLst/>
            </a:prstGeom>
            <a:ln w="127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pic>
        <p:nvPicPr>
          <p:cNvPr id="74" name="图片 73"/>
          <p:cNvPicPr>
            <a:picLocks noChangeAspect="1"/>
          </p:cNvPicPr>
          <p:nvPr>
            <p:custDataLst>
              <p:tags r:id="rId16"/>
            </p:custDataLst>
          </p:nvPr>
        </p:nvPicPr>
        <p:blipFill>
          <a:blip r:embed="rId17">
            <a:clrChange>
              <a:clrFrom>
                <a:srgbClr val="FFFFFF"/>
              </a:clrFrom>
              <a:clrTo>
                <a:srgbClr val="FFFFFF">
                  <a:alpha val="0"/>
                </a:srgbClr>
              </a:clrTo>
            </a:clrChange>
          </a:blip>
          <a:stretch>
            <a:fillRect/>
          </a:stretch>
        </p:blipFill>
        <p:spPr>
          <a:xfrm>
            <a:off x="3103255" y="4119606"/>
            <a:ext cx="1643715" cy="2737370"/>
          </a:xfrm>
          <a:prstGeom prst="round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7"/>
                                        </p:tgtEl>
                                        <p:attrNameLst>
                                          <p:attrName>style.visibility</p:attrName>
                                        </p:attrNameLst>
                                      </p:cBhvr>
                                      <p:to>
                                        <p:strVal val="visible"/>
                                      </p:to>
                                    </p:set>
                                    <p:animEffect transition="in" filter="barn(inVertical)">
                                      <p:cBhvr>
                                        <p:cTn id="12" dur="500"/>
                                        <p:tgtEl>
                                          <p:spTgt spid="1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blinds(horizontal)">
                                      <p:cBhvr>
                                        <p:cTn id="22" dur="500"/>
                                        <p:tgtEl>
                                          <p:spTgt spid="7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29540" y="120015"/>
            <a:ext cx="11932920" cy="6618605"/>
          </a:xfrm>
          <a:prstGeom prst="rect">
            <a:avLst/>
          </a:prstGeom>
          <a:noFill/>
          <a:ln w="34925" cmpd="sng">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83235" y="4813300"/>
            <a:ext cx="11433175" cy="1076325"/>
          </a:xfrm>
          <a:prstGeom prst="rect">
            <a:avLst/>
          </a:prstGeom>
          <a:noFill/>
        </p:spPr>
        <p:txBody>
          <a:bodyPr wrap="square" rtlCol="0" anchor="t">
            <a:spAutoFit/>
          </a:bodyPr>
          <a:p>
            <a:pPr lvl="0" algn="l">
              <a:buClrTx/>
              <a:buSzTx/>
              <a:buFontTx/>
              <a:defRPr/>
            </a:pPr>
            <a:r>
              <a:rPr lang="zh-CN" altLang="en-US" sz="3200" b="1" noProof="0" dirty="0">
                <a:solidFill>
                  <a:schemeClr val="tx1"/>
                </a:solidFill>
                <a:effectLst/>
                <a:latin typeface="华文中宋" panose="02010600040101010101" charset="-122"/>
                <a:ea typeface="华文中宋" panose="02010600040101010101" charset="-122"/>
                <a:cs typeface="华文中宋" panose="02010600040101010101" charset="-122"/>
                <a:sym typeface="+mn-ea"/>
              </a:rPr>
              <a:t>三大改造的结果：到</a:t>
            </a:r>
            <a:r>
              <a:rPr lang="zh-CN" altLang="en-US" sz="3200" b="1" noProof="0" dirty="0">
                <a:solidFill>
                  <a:srgbClr val="FF0000"/>
                </a:solidFill>
                <a:effectLst/>
                <a:latin typeface="华文中宋" panose="02010600040101010101" charset="-122"/>
                <a:ea typeface="华文中宋" panose="02010600040101010101" charset="-122"/>
                <a:cs typeface="华文中宋" panose="02010600040101010101" charset="-122"/>
                <a:sym typeface="+mn-ea"/>
              </a:rPr>
              <a:t>1956年底</a:t>
            </a:r>
            <a:r>
              <a:rPr lang="zh-CN" altLang="en-US" sz="3200" b="1" noProof="0" dirty="0">
                <a:solidFill>
                  <a:schemeClr val="tx1"/>
                </a:solidFill>
                <a:effectLst/>
                <a:latin typeface="华文中宋" panose="02010600040101010101" charset="-122"/>
                <a:ea typeface="华文中宋" panose="02010600040101010101" charset="-122"/>
                <a:cs typeface="华文中宋" panose="02010600040101010101" charset="-122"/>
                <a:sym typeface="+mn-ea"/>
              </a:rPr>
              <a:t>，国家基本完成了对农业、手工业和资本主义工商业的社会主义改造。</a:t>
            </a:r>
            <a:endParaRPr lang="zh-CN" altLang="en-US" sz="3200" b="1" noProof="0" dirty="0">
              <a:solidFill>
                <a:schemeClr val="tx1"/>
              </a:solidFill>
              <a:effectLst/>
              <a:latin typeface="华文中宋" panose="02010600040101010101" charset="-122"/>
              <a:ea typeface="华文中宋" panose="02010600040101010101" charset="-122"/>
              <a:cs typeface="华文中宋" panose="02010600040101010101" charset="-122"/>
              <a:sym typeface="+mn-ea"/>
            </a:endParaRPr>
          </a:p>
        </p:txBody>
      </p:sp>
      <p:sp>
        <p:nvSpPr>
          <p:cNvPr id="2" name="标题 1"/>
          <p:cNvSpPr>
            <a:spLocks noGrp="1"/>
          </p:cNvSpPr>
          <p:nvPr/>
        </p:nvSpPr>
        <p:spPr>
          <a:xfrm>
            <a:off x="129540" y="11430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二、三大改造的</a:t>
            </a:r>
            <a:r>
              <a:rPr lang="zh-CN" altLang="en-US">
                <a:solidFill>
                  <a:srgbClr val="FF0000"/>
                </a:solidFill>
                <a:latin typeface="华文行楷" panose="02010800040101010101" charset="-122"/>
                <a:ea typeface="华文行楷" panose="02010800040101010101" charset="-122"/>
              </a:rPr>
              <a:t>结果</a:t>
            </a:r>
            <a:endParaRPr lang="zh-CN" altLang="en-US">
              <a:solidFill>
                <a:srgbClr val="FF0000"/>
              </a:solidFill>
              <a:latin typeface="华文行楷" panose="02010800040101010101" charset="-122"/>
              <a:ea typeface="华文行楷" panose="02010800040101010101" charset="-122"/>
            </a:endParaRPr>
          </a:p>
        </p:txBody>
      </p:sp>
      <p:grpSp>
        <p:nvGrpSpPr>
          <p:cNvPr id="13" name="组合 12"/>
          <p:cNvGrpSpPr/>
          <p:nvPr/>
        </p:nvGrpSpPr>
        <p:grpSpPr>
          <a:xfrm>
            <a:off x="378460" y="981075"/>
            <a:ext cx="3149600" cy="3413871"/>
            <a:chOff x="7200464" y="1459967"/>
            <a:chExt cx="2291715" cy="2357500"/>
          </a:xfrm>
        </p:grpSpPr>
        <p:pic>
          <p:nvPicPr>
            <p:cNvPr id="3" name="内容占位符 21" descr="W020100825475402246174[1]"/>
            <p:cNvPicPr>
              <a:picLocks noChangeAspect="1"/>
            </p:cNvPicPr>
            <p:nvPr>
              <p:custDataLst>
                <p:tags r:id="rId1"/>
              </p:custDataLst>
            </p:nvPr>
          </p:nvPicPr>
          <p:blipFill>
            <a:blip r:embed="rId2"/>
            <a:stretch>
              <a:fillRect/>
            </a:stretch>
          </p:blipFill>
          <p:spPr>
            <a:xfrm>
              <a:off x="7200464" y="1459967"/>
              <a:ext cx="2290636" cy="1869159"/>
            </a:xfrm>
            <a:prstGeom prst="rect">
              <a:avLst/>
            </a:prstGeom>
          </p:spPr>
        </p:pic>
        <p:sp>
          <p:nvSpPr>
            <p:cNvPr id="9" name="矩形 8"/>
            <p:cNvSpPr/>
            <p:nvPr/>
          </p:nvSpPr>
          <p:spPr>
            <a:xfrm>
              <a:off x="7201099" y="3329407"/>
              <a:ext cx="2291080" cy="488060"/>
            </a:xfrm>
            <a:prstGeom prst="rect">
              <a:avLst/>
            </a:prstGeom>
            <a:solidFill>
              <a:schemeClr val="bg1">
                <a:lumMod val="95000"/>
              </a:schemeClr>
            </a:solidFill>
            <a:ln w="9525">
              <a:noFill/>
            </a:ln>
          </p:spPr>
          <p:txBody>
            <a:bodyPr wrap="square" lIns="91440" tIns="45720" rIns="91440" bIns="45720" rtlCol="0" anchor="t">
              <a:spAutoFit/>
            </a:bodyPr>
            <a:p>
              <a:pPr lvl="0" algn="ctr">
                <a:buClrTx/>
                <a:buSzTx/>
                <a:buFontTx/>
              </a:pPr>
              <a:r>
                <a:rPr lang="zh-CN" altLang="en-US" sz="2000" b="1">
                  <a:latin typeface="华文仿宋" panose="02010600040101010101" charset="-122"/>
                  <a:ea typeface="华文仿宋" panose="02010600040101010101" charset="-122"/>
                  <a:cs typeface="华文中宋" panose="02010600040101010101" charset="-122"/>
                  <a:sym typeface="+mn-ea"/>
                </a:rPr>
                <a:t>农民申请加入农业生产合作社</a:t>
              </a:r>
              <a:endParaRPr lang="zh-CN" altLang="en-US" sz="2000" b="1">
                <a:latin typeface="华文仿宋" panose="02010600040101010101" charset="-122"/>
                <a:ea typeface="华文仿宋" panose="02010600040101010101" charset="-122"/>
                <a:cs typeface="华文中宋" panose="02010600040101010101" charset="-122"/>
                <a:sym typeface="+mn-ea"/>
              </a:endParaRPr>
            </a:p>
          </p:txBody>
        </p:sp>
      </p:grpSp>
      <p:grpSp>
        <p:nvGrpSpPr>
          <p:cNvPr id="17" name="组合 16"/>
          <p:cNvGrpSpPr/>
          <p:nvPr/>
        </p:nvGrpSpPr>
        <p:grpSpPr>
          <a:xfrm>
            <a:off x="3818890" y="1021080"/>
            <a:ext cx="3470910" cy="3296213"/>
            <a:chOff x="9539352" y="1459967"/>
            <a:chExt cx="2073910" cy="2631232"/>
          </a:xfrm>
        </p:grpSpPr>
        <p:pic>
          <p:nvPicPr>
            <p:cNvPr id="10" name="内容占位符 16"/>
            <p:cNvPicPr>
              <a:picLocks noChangeAspect="1"/>
            </p:cNvPicPr>
            <p:nvPr>
              <p:custDataLst>
                <p:tags r:id="rId3"/>
              </p:custDataLst>
            </p:nvPr>
          </p:nvPicPr>
          <p:blipFill>
            <a:blip r:embed="rId4"/>
            <a:stretch>
              <a:fillRect/>
            </a:stretch>
          </p:blipFill>
          <p:spPr>
            <a:xfrm>
              <a:off x="9539352" y="1459967"/>
              <a:ext cx="2073910" cy="2606040"/>
            </a:xfrm>
            <a:prstGeom prst="rect">
              <a:avLst/>
            </a:prstGeom>
          </p:spPr>
        </p:pic>
        <p:sp>
          <p:nvSpPr>
            <p:cNvPr id="16" name="矩形 15"/>
            <p:cNvSpPr/>
            <p:nvPr/>
          </p:nvSpPr>
          <p:spPr>
            <a:xfrm>
              <a:off x="9539352" y="3527025"/>
              <a:ext cx="2073910" cy="564174"/>
            </a:xfrm>
            <a:prstGeom prst="rect">
              <a:avLst/>
            </a:prstGeom>
            <a:solidFill>
              <a:schemeClr val="bg1">
                <a:lumMod val="95000"/>
              </a:schemeClr>
            </a:solidFill>
            <a:ln w="9525">
              <a:noFill/>
            </a:ln>
          </p:spPr>
          <p:txBody>
            <a:bodyPr wrap="square" lIns="91440" tIns="45720" rIns="91440" bIns="45720" rtlCol="0" anchor="t">
              <a:spAutoFit/>
            </a:bodyPr>
            <a:p>
              <a:pPr lvl="0" algn="ctr">
                <a:buClrTx/>
                <a:buSzTx/>
                <a:buFontTx/>
              </a:pPr>
              <a:r>
                <a:rPr lang="zh-CN" altLang="en-US" sz="2000" b="1">
                  <a:latin typeface="华文仿宋" panose="02010600040101010101" charset="-122"/>
                  <a:ea typeface="华文仿宋" panose="02010600040101010101" charset="-122"/>
                  <a:cs typeface="华文中宋" panose="02010600040101010101" charset="-122"/>
                  <a:sym typeface="+mn-ea"/>
                </a:rPr>
                <a:t>手工业者组织的木器生产合作社</a:t>
              </a:r>
              <a:endParaRPr lang="zh-CN" altLang="en-US" sz="2000" b="1">
                <a:latin typeface="华文仿宋" panose="02010600040101010101" charset="-122"/>
                <a:ea typeface="华文仿宋" panose="02010600040101010101" charset="-122"/>
                <a:cs typeface="华文中宋" panose="02010600040101010101" charset="-122"/>
                <a:sym typeface="+mn-ea"/>
              </a:endParaRPr>
            </a:p>
          </p:txBody>
        </p:sp>
      </p:grpSp>
      <p:grpSp>
        <p:nvGrpSpPr>
          <p:cNvPr id="19" name="组合 18"/>
          <p:cNvGrpSpPr/>
          <p:nvPr/>
        </p:nvGrpSpPr>
        <p:grpSpPr>
          <a:xfrm>
            <a:off x="7580630" y="1020445"/>
            <a:ext cx="3874135" cy="3265805"/>
            <a:chOff x="7195262" y="3932808"/>
            <a:chExt cx="3112135" cy="2558415"/>
          </a:xfrm>
        </p:grpSpPr>
        <p:pic>
          <p:nvPicPr>
            <p:cNvPr id="18" name="内容占位符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95262" y="3932808"/>
              <a:ext cx="3112135" cy="2558415"/>
            </a:xfrm>
            <a:prstGeom prst="rect">
              <a:avLst/>
            </a:prstGeom>
            <a:solidFill>
              <a:schemeClr val="bg1">
                <a:lumMod val="95000"/>
              </a:schemeClr>
            </a:solidFill>
            <a:ln w="9525">
              <a:noFill/>
            </a:ln>
          </p:spPr>
        </p:pic>
        <p:sp>
          <p:nvSpPr>
            <p:cNvPr id="14" name="矩形 13"/>
            <p:cNvSpPr/>
            <p:nvPr/>
          </p:nvSpPr>
          <p:spPr>
            <a:xfrm>
              <a:off x="7195262" y="5837570"/>
              <a:ext cx="3111846" cy="553668"/>
            </a:xfrm>
            <a:prstGeom prst="rect">
              <a:avLst/>
            </a:prstGeom>
            <a:solidFill>
              <a:schemeClr val="bg1">
                <a:lumMod val="95000"/>
              </a:schemeClr>
            </a:solidFill>
            <a:ln w="9525">
              <a:noFill/>
            </a:ln>
          </p:spPr>
          <p:txBody>
            <a:bodyPr wrap="square" lIns="91440" tIns="45720" rIns="91440" bIns="45720" rtlCol="0" anchor="t">
              <a:spAutoFit/>
            </a:bodyPr>
            <a:p>
              <a:pPr lvl="0" algn="ctr">
                <a:buClrTx/>
                <a:buSzTx/>
                <a:buFontTx/>
              </a:pPr>
              <a:r>
                <a:rPr lang="zh-CN" altLang="en-US" sz="2000" b="1">
                  <a:latin typeface="华文仿宋" panose="02010600040101010101" charset="-122"/>
                  <a:ea typeface="华文仿宋" panose="02010600040101010101" charset="-122"/>
                  <a:cs typeface="华文中宋" panose="02010600040101010101" charset="-122"/>
                  <a:sym typeface="+mn-ea"/>
                </a:rPr>
                <a:t>工商业实现全行业公私合营后，工商界代表向党中央和主席报喜</a:t>
              </a:r>
              <a:endParaRPr lang="zh-CN" altLang="en-US" sz="2000" b="1">
                <a:latin typeface="华文仿宋" panose="02010600040101010101" charset="-122"/>
                <a:ea typeface="华文仿宋" panose="02010600040101010101" charset="-122"/>
                <a:cs typeface="华文中宋" panose="02010600040101010101" charset="-122"/>
                <a:sym typeface="+mn-ea"/>
              </a:endParaRPr>
            </a:p>
          </p:txBody>
        </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0"/>
            <a:ext cx="12192635" cy="6858635"/>
          </a:xfrm>
          <a:prstGeom prst="rect">
            <a:avLst/>
          </a:prstGeom>
          <a:solidFill>
            <a:srgbClr val="E3D6B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870710" y="634365"/>
            <a:ext cx="10619105" cy="521970"/>
          </a:xfrm>
          <a:prstGeom prst="rect">
            <a:avLst/>
          </a:prstGeom>
          <a:noFill/>
        </p:spPr>
        <p:txBody>
          <a:bodyPr wrap="square" rtlCol="0">
            <a:spAutoFit/>
          </a:bodyPr>
          <a:p>
            <a:r>
              <a:rPr lang="zh-CN" altLang="en-US" sz="2800" b="1">
                <a:solidFill>
                  <a:srgbClr val="664D00"/>
                </a:solidFill>
                <a:latin typeface="华文楷体" panose="02010600040101010101" charset="-122"/>
                <a:ea typeface="华文楷体" panose="02010600040101010101" charset="-122"/>
                <a:cs typeface="华文楷体" panose="02010600040101010101" charset="-122"/>
              </a:rPr>
              <a:t>分析表格，说说到</a:t>
            </a:r>
            <a:r>
              <a:rPr lang="en-US" altLang="zh-CN" sz="2800" b="1">
                <a:solidFill>
                  <a:srgbClr val="664D00"/>
                </a:solidFill>
                <a:latin typeface="华文楷体" panose="02010600040101010101" charset="-122"/>
                <a:ea typeface="华文楷体" panose="02010600040101010101" charset="-122"/>
                <a:cs typeface="华文楷体" panose="02010600040101010101" charset="-122"/>
              </a:rPr>
              <a:t>1956</a:t>
            </a:r>
            <a:r>
              <a:rPr lang="zh-CN" altLang="en-US" sz="2800" b="1">
                <a:solidFill>
                  <a:srgbClr val="664D00"/>
                </a:solidFill>
                <a:latin typeface="华文楷体" panose="02010600040101010101" charset="-122"/>
                <a:ea typeface="华文楷体" panose="02010600040101010101" charset="-122"/>
                <a:cs typeface="华文楷体" panose="02010600040101010101" charset="-122"/>
              </a:rPr>
              <a:t>年底我国经济基础</a:t>
            </a:r>
            <a:r>
              <a:rPr lang="zh-CN" altLang="en-US" sz="2800" b="1">
                <a:solidFill>
                  <a:srgbClr val="664D00"/>
                </a:solidFill>
                <a:latin typeface="华文楷体" panose="02010600040101010101" charset="-122"/>
                <a:ea typeface="华文楷体" panose="02010600040101010101" charset="-122"/>
                <a:cs typeface="华文楷体" panose="02010600040101010101" charset="-122"/>
              </a:rPr>
              <a:t>发生了哪些变化？</a:t>
            </a:r>
            <a:endParaRPr lang="zh-CN" altLang="en-US" sz="2800" b="1">
              <a:solidFill>
                <a:srgbClr val="664D00"/>
              </a:solidFill>
              <a:latin typeface="华文楷体" panose="02010600040101010101" charset="-122"/>
              <a:ea typeface="华文楷体" panose="02010600040101010101" charset="-122"/>
              <a:cs typeface="华文楷体" panose="02010600040101010101" charset="-122"/>
            </a:endParaRPr>
          </a:p>
        </p:txBody>
      </p:sp>
      <p:sp>
        <p:nvSpPr>
          <p:cNvPr id="11" name="文本框 10"/>
          <p:cNvSpPr txBox="1"/>
          <p:nvPr/>
        </p:nvSpPr>
        <p:spPr>
          <a:xfrm>
            <a:off x="2051050" y="2945130"/>
            <a:ext cx="8475980" cy="953135"/>
          </a:xfrm>
          <a:prstGeom prst="rect">
            <a:avLst/>
          </a:prstGeom>
          <a:noFill/>
          <a:ln w="15875">
            <a:solidFill>
              <a:srgbClr val="FFC000"/>
            </a:solidFill>
            <a:prstDash val="sysDash"/>
          </a:ln>
        </p:spPr>
        <p:txBody>
          <a:bodyPr wrap="square" rtlCol="0">
            <a:spAutoFit/>
          </a:bodyPr>
          <a:p>
            <a:pPr algn="l"/>
            <a:r>
              <a:rPr lang="en-US" altLang="zh-CN" sz="2800" b="1">
                <a:latin typeface="华文中宋" panose="02010600040101010101" charset="-122"/>
                <a:ea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rPr>
              <a:t>公有制经济所占比重大幅增加</a:t>
            </a:r>
            <a:r>
              <a:rPr lang="zh-CN" altLang="en-US" sz="2800" b="1">
                <a:latin typeface="华文中宋" panose="02010600040101010101" charset="-122"/>
                <a:ea typeface="华文中宋" panose="02010600040101010101" charset="-122"/>
              </a:rPr>
              <a:t>；</a:t>
            </a:r>
            <a:endParaRPr lang="zh-CN" altLang="en-US" sz="2800" b="1">
              <a:latin typeface="华文中宋" panose="02010600040101010101" charset="-122"/>
              <a:ea typeface="华文中宋" panose="02010600040101010101" charset="-122"/>
            </a:endParaRPr>
          </a:p>
          <a:p>
            <a:pPr algn="l"/>
            <a:r>
              <a:rPr lang="zh-CN" altLang="en-US" sz="2800" b="1">
                <a:latin typeface="华文中宋" panose="02010600040101010101" charset="-122"/>
                <a:ea typeface="华文中宋" panose="02010600040101010101" charset="-122"/>
              </a:rPr>
              <a:t>资本主义经济和个体</a:t>
            </a:r>
            <a:r>
              <a:rPr lang="zh-CN" altLang="en-US" sz="2800" b="1">
                <a:latin typeface="华文中宋" panose="02010600040101010101" charset="-122"/>
                <a:ea typeface="华文中宋" panose="02010600040101010101" charset="-122"/>
              </a:rPr>
              <a:t>经济所占比重缩小，直到消亡</a:t>
            </a:r>
            <a:r>
              <a:rPr lang="zh-CN" altLang="en-US" sz="2800" b="1">
                <a:latin typeface="华文中宋" panose="02010600040101010101" charset="-122"/>
                <a:ea typeface="华文中宋" panose="02010600040101010101" charset="-122"/>
              </a:rPr>
              <a:t>。</a:t>
            </a:r>
            <a:endParaRPr lang="zh-CN" altLang="en-US" sz="2800" b="1">
              <a:latin typeface="华文中宋" panose="02010600040101010101" charset="-122"/>
              <a:ea typeface="华文中宋" panose="02010600040101010101" charset="-122"/>
            </a:endParaRPr>
          </a:p>
        </p:txBody>
      </p:sp>
      <p:sp>
        <p:nvSpPr>
          <p:cNvPr id="36" name="文本框 35"/>
          <p:cNvSpPr txBox="1"/>
          <p:nvPr/>
        </p:nvSpPr>
        <p:spPr>
          <a:xfrm>
            <a:off x="812165" y="4670425"/>
            <a:ext cx="11216005" cy="1383665"/>
          </a:xfrm>
          <a:prstGeom prst="rect">
            <a:avLst/>
          </a:prstGeom>
          <a:noFill/>
        </p:spPr>
        <p:txBody>
          <a:bodyPr wrap="square" rtlCol="0">
            <a:spAutoFit/>
          </a:bodyPr>
          <a:p>
            <a:pPr algn="l"/>
            <a:r>
              <a:rPr lang="en-US" altLang="zh-CN" sz="2800" b="1">
                <a:solidFill>
                  <a:srgbClr val="A84C0E"/>
                </a:solidFill>
                <a:latin typeface="华文中宋" panose="02010600040101010101" charset="-122"/>
                <a:ea typeface="华文中宋" panose="02010600040101010101" charset="-122"/>
                <a:cs typeface="华文中宋" panose="02010600040101010101" charset="-122"/>
              </a:rPr>
              <a:t>     </a:t>
            </a: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800" b="1">
                <a:solidFill>
                  <a:schemeClr val="tx1"/>
                </a:solidFill>
                <a:latin typeface="华文楷体" panose="02010600040101010101" charset="-122"/>
                <a:ea typeface="华文楷体" panose="02010600040101010101" charset="-122"/>
                <a:cs typeface="华文楷体" panose="02010600040101010101" charset="-122"/>
              </a:rPr>
              <a:t>1956年底三大改造基本完成，实现了生产资料</a:t>
            </a:r>
            <a:r>
              <a:rPr lang="zh-CN" altLang="en-US" sz="2800" b="1">
                <a:solidFill>
                  <a:schemeClr val="accent5">
                    <a:lumMod val="50000"/>
                  </a:schemeClr>
                </a:solidFill>
                <a:latin typeface="华文楷体" panose="02010600040101010101" charset="-122"/>
                <a:ea typeface="华文楷体" panose="02010600040101010101" charset="-122"/>
                <a:cs typeface="华文楷体" panose="02010600040101010101" charset="-122"/>
              </a:rPr>
              <a:t>私有制</a:t>
            </a:r>
            <a:r>
              <a:rPr lang="zh-CN" altLang="en-US" sz="2800" b="1">
                <a:solidFill>
                  <a:schemeClr val="tx1"/>
                </a:solidFill>
                <a:latin typeface="华文楷体" panose="02010600040101010101" charset="-122"/>
                <a:ea typeface="华文楷体" panose="02010600040101010101" charset="-122"/>
                <a:cs typeface="华文楷体" panose="02010600040101010101" charset="-122"/>
              </a:rPr>
              <a:t>向社会主</a:t>
            </a:r>
            <a:endParaRPr lang="zh-CN" altLang="en-US" sz="2800" b="1">
              <a:solidFill>
                <a:schemeClr val="tx1"/>
              </a:solidFill>
              <a:latin typeface="华文楷体" panose="02010600040101010101" charset="-122"/>
              <a:ea typeface="华文楷体" panose="02010600040101010101" charset="-122"/>
              <a:cs typeface="华文楷体" panose="02010600040101010101" charset="-122"/>
            </a:endParaRPr>
          </a:p>
          <a:p>
            <a:pPr algn="l"/>
            <a:r>
              <a:rPr lang="zh-CN" altLang="en-US" sz="2800" b="1">
                <a:solidFill>
                  <a:schemeClr val="tx1"/>
                </a:solidFill>
                <a:latin typeface="华文楷体" panose="02010600040101010101" charset="-122"/>
                <a:ea typeface="华文楷体" panose="02010600040101010101" charset="-122"/>
                <a:cs typeface="华文楷体" panose="02010600040101010101" charset="-122"/>
              </a:rPr>
              <a:t>义</a:t>
            </a:r>
            <a:r>
              <a:rPr lang="zh-CN" altLang="en-US" sz="2800" b="1">
                <a:solidFill>
                  <a:srgbClr val="FF0000"/>
                </a:solidFill>
                <a:latin typeface="华文楷体" panose="02010600040101010101" charset="-122"/>
                <a:ea typeface="华文楷体" panose="02010600040101010101" charset="-122"/>
                <a:cs typeface="华文楷体" panose="02010600040101010101" charset="-122"/>
              </a:rPr>
              <a:t>公有制</a:t>
            </a:r>
            <a:r>
              <a:rPr lang="zh-CN" altLang="en-US" sz="2800" b="1">
                <a:solidFill>
                  <a:schemeClr val="tx1"/>
                </a:solidFill>
                <a:latin typeface="华文楷体" panose="02010600040101010101" charset="-122"/>
                <a:ea typeface="华文楷体" panose="02010600040101010101" charset="-122"/>
                <a:cs typeface="华文楷体" panose="02010600040101010101" charset="-122"/>
              </a:rPr>
              <a:t>的转变。 标志着中国从新民主主义社会进入到社会主义社</a:t>
            </a:r>
            <a:endParaRPr lang="zh-CN" altLang="en-US" sz="2800" b="1">
              <a:solidFill>
                <a:schemeClr val="tx1"/>
              </a:solidFill>
              <a:latin typeface="华文楷体" panose="02010600040101010101" charset="-122"/>
              <a:ea typeface="华文楷体" panose="02010600040101010101" charset="-122"/>
              <a:cs typeface="华文楷体" panose="02010600040101010101" charset="-122"/>
            </a:endParaRPr>
          </a:p>
          <a:p>
            <a:pPr algn="l"/>
            <a:r>
              <a:rPr lang="zh-CN" altLang="en-US" sz="2800" b="1">
                <a:solidFill>
                  <a:schemeClr val="tx1"/>
                </a:solidFill>
                <a:latin typeface="华文楷体" panose="02010600040101010101" charset="-122"/>
                <a:ea typeface="华文楷体" panose="02010600040101010101" charset="-122"/>
                <a:cs typeface="华文楷体" panose="02010600040101010101" charset="-122"/>
              </a:rPr>
              <a:t>会，我国开始进入</a:t>
            </a:r>
            <a:r>
              <a:rPr lang="zh-CN" altLang="en-US" sz="2800" b="1">
                <a:solidFill>
                  <a:srgbClr val="C00000"/>
                </a:solidFill>
                <a:latin typeface="华文楷体" panose="02010600040101010101" charset="-122"/>
                <a:ea typeface="华文楷体" panose="02010600040101010101" charset="-122"/>
                <a:cs typeface="华文楷体" panose="02010600040101010101" charset="-122"/>
              </a:rPr>
              <a:t>社会主义初级阶段</a:t>
            </a:r>
            <a:r>
              <a:rPr lang="zh-CN" altLang="en-US" sz="2800" b="1">
                <a:solidFill>
                  <a:srgbClr val="A84C0E"/>
                </a:solidFill>
                <a:latin typeface="华文楷体" panose="02010600040101010101" charset="-122"/>
                <a:ea typeface="华文楷体" panose="02010600040101010101" charset="-122"/>
                <a:cs typeface="华文楷体" panose="02010600040101010101" charset="-122"/>
              </a:rPr>
              <a:t>。</a:t>
            </a:r>
            <a:endParaRPr lang="zh-CN" altLang="en-US" sz="2800" b="1">
              <a:solidFill>
                <a:srgbClr val="A84C0E"/>
              </a:solidFill>
              <a:latin typeface="华文楷体" panose="02010600040101010101" charset="-122"/>
              <a:ea typeface="华文楷体" panose="02010600040101010101" charset="-122"/>
              <a:cs typeface="华文楷体" panose="02010600040101010101" charset="-122"/>
            </a:endParaRPr>
          </a:p>
        </p:txBody>
      </p:sp>
      <p:graphicFrame>
        <p:nvGraphicFramePr>
          <p:cNvPr id="41" name="表格 40"/>
          <p:cNvGraphicFramePr/>
          <p:nvPr>
            <p:custDataLst>
              <p:tags r:id="rId1"/>
            </p:custDataLst>
          </p:nvPr>
        </p:nvGraphicFramePr>
        <p:xfrm>
          <a:off x="481965" y="1156335"/>
          <a:ext cx="11163300" cy="1788795"/>
        </p:xfrm>
        <a:graphic>
          <a:graphicData uri="http://schemas.openxmlformats.org/drawingml/2006/table">
            <a:tbl>
              <a:tblPr firstRow="1" bandRow="1">
                <a:tableStyleId>{5C22544A-7EE6-4342-B048-85BDC9FD1C3A}</a:tableStyleId>
              </a:tblPr>
              <a:tblGrid>
                <a:gridCol w="1601470"/>
                <a:gridCol w="1710055"/>
                <a:gridCol w="2162175"/>
                <a:gridCol w="2054860"/>
                <a:gridCol w="1871345"/>
                <a:gridCol w="1763395"/>
              </a:tblGrid>
              <a:tr h="596265">
                <a:tc>
                  <a:txBody>
                    <a:bodyPr/>
                    <a:p>
                      <a:pPr>
                        <a:buNone/>
                      </a:pPr>
                      <a:r>
                        <a:rPr lang="en-US" altLang="zh-CN" sz="2800">
                          <a:solidFill>
                            <a:schemeClr val="tx1"/>
                          </a:solidFill>
                          <a:latin typeface="黑体" panose="02010609060101010101" charset="-122"/>
                          <a:ea typeface="黑体" panose="02010609060101010101" charset="-122"/>
                        </a:rPr>
                        <a:t>  </a:t>
                      </a:r>
                      <a:r>
                        <a:rPr lang="zh-CN" altLang="en-US" sz="2800">
                          <a:solidFill>
                            <a:schemeClr val="tx1"/>
                          </a:solidFill>
                          <a:latin typeface="黑体" panose="02010609060101010101" charset="-122"/>
                          <a:ea typeface="黑体" panose="02010609060101010101" charset="-122"/>
                        </a:rPr>
                        <a:t>年份</a:t>
                      </a:r>
                      <a:endParaRPr lang="zh-CN" altLang="en-US" sz="2800">
                        <a:solidFill>
                          <a:schemeClr val="tx1"/>
                        </a:solidFill>
                        <a:latin typeface="黑体" panose="02010609060101010101" charset="-122"/>
                        <a:ea typeface="黑体" panose="02010609060101010101" charset="-122"/>
                      </a:endParaRPr>
                    </a:p>
                  </a:txBody>
                  <a:tcPr>
                    <a:solidFill>
                      <a:schemeClr val="accent2">
                        <a:lumMod val="60000"/>
                        <a:lumOff val="40000"/>
                        <a:alpha val="62000"/>
                      </a:schemeClr>
                    </a:solidFill>
                  </a:tcPr>
                </a:tc>
                <a:tc>
                  <a:txBody>
                    <a:bodyPr/>
                    <a:p>
                      <a:pPr>
                        <a:buNone/>
                      </a:pPr>
                      <a:r>
                        <a:rPr lang="zh-CN" altLang="en-US" sz="2800">
                          <a:solidFill>
                            <a:schemeClr val="tx1"/>
                          </a:solidFill>
                          <a:latin typeface="黑体" panose="02010609060101010101" charset="-122"/>
                          <a:ea typeface="黑体" panose="02010609060101010101" charset="-122"/>
                        </a:rPr>
                        <a:t>国营经济</a:t>
                      </a:r>
                      <a:endParaRPr lang="zh-CN" altLang="en-US" sz="2800">
                        <a:solidFill>
                          <a:schemeClr val="tx1"/>
                        </a:solidFill>
                        <a:latin typeface="黑体" panose="02010609060101010101" charset="-122"/>
                        <a:ea typeface="黑体" panose="02010609060101010101" charset="-122"/>
                      </a:endParaRPr>
                    </a:p>
                  </a:txBody>
                  <a:tcPr>
                    <a:solidFill>
                      <a:schemeClr val="accent2">
                        <a:lumMod val="60000"/>
                        <a:lumOff val="40000"/>
                        <a:alpha val="62000"/>
                      </a:schemeClr>
                    </a:solidFill>
                  </a:tcPr>
                </a:tc>
                <a:tc>
                  <a:txBody>
                    <a:bodyPr/>
                    <a:p>
                      <a:pPr>
                        <a:buNone/>
                      </a:pPr>
                      <a:r>
                        <a:rPr lang="zh-CN" altLang="en-US" sz="2800">
                          <a:solidFill>
                            <a:schemeClr val="tx1"/>
                          </a:solidFill>
                          <a:latin typeface="黑体" panose="02010609060101010101" charset="-122"/>
                          <a:ea typeface="黑体" panose="02010609060101010101" charset="-122"/>
                        </a:rPr>
                        <a:t>合作社经济</a:t>
                      </a:r>
                      <a:endParaRPr lang="zh-CN" altLang="en-US" sz="2800">
                        <a:solidFill>
                          <a:schemeClr val="tx1"/>
                        </a:solidFill>
                        <a:latin typeface="黑体" panose="02010609060101010101" charset="-122"/>
                        <a:ea typeface="黑体" panose="02010609060101010101" charset="-122"/>
                      </a:endParaRPr>
                    </a:p>
                  </a:txBody>
                  <a:tcPr>
                    <a:solidFill>
                      <a:schemeClr val="accent2">
                        <a:lumMod val="60000"/>
                        <a:lumOff val="40000"/>
                        <a:alpha val="62000"/>
                      </a:schemeClr>
                    </a:solidFill>
                  </a:tcPr>
                </a:tc>
                <a:tc>
                  <a:txBody>
                    <a:bodyPr/>
                    <a:p>
                      <a:pPr>
                        <a:buNone/>
                      </a:pPr>
                      <a:r>
                        <a:rPr lang="en-US" altLang="zh-CN" sz="2800" b="1">
                          <a:solidFill>
                            <a:schemeClr val="tx1"/>
                          </a:solidFill>
                          <a:latin typeface="黑体" panose="02010609060101010101" charset="-122"/>
                          <a:ea typeface="黑体" panose="02010609060101010101" charset="-122"/>
                        </a:rPr>
                        <a:t> </a:t>
                      </a:r>
                      <a:r>
                        <a:rPr lang="zh-CN" altLang="en-US" sz="2800" b="1">
                          <a:solidFill>
                            <a:schemeClr val="tx1"/>
                          </a:solidFill>
                          <a:latin typeface="黑体" panose="02010609060101010101" charset="-122"/>
                          <a:ea typeface="黑体" panose="02010609060101010101" charset="-122"/>
                        </a:rPr>
                        <a:t>公私合营  </a:t>
                      </a:r>
                      <a:endParaRPr lang="zh-CN" altLang="en-US" sz="2800" b="1">
                        <a:solidFill>
                          <a:schemeClr val="tx1"/>
                        </a:solidFill>
                        <a:latin typeface="黑体" panose="02010609060101010101" charset="-122"/>
                        <a:ea typeface="黑体" panose="02010609060101010101" charset="-122"/>
                      </a:endParaRPr>
                    </a:p>
                  </a:txBody>
                  <a:tcPr>
                    <a:solidFill>
                      <a:schemeClr val="accent2">
                        <a:lumMod val="60000"/>
                        <a:lumOff val="40000"/>
                        <a:alpha val="62000"/>
                      </a:schemeClr>
                    </a:solidFill>
                  </a:tcPr>
                </a:tc>
                <a:tc>
                  <a:txBody>
                    <a:bodyPr/>
                    <a:p>
                      <a:pPr>
                        <a:buNone/>
                      </a:pPr>
                      <a:r>
                        <a:rPr lang="en-US" altLang="zh-CN" sz="2800">
                          <a:solidFill>
                            <a:schemeClr val="tx1"/>
                          </a:solidFill>
                          <a:latin typeface="黑体" panose="02010609060101010101" charset="-122"/>
                          <a:ea typeface="黑体" panose="02010609060101010101" charset="-122"/>
                        </a:rPr>
                        <a:t> </a:t>
                      </a:r>
                      <a:r>
                        <a:rPr lang="zh-CN" altLang="en-US" sz="2800">
                          <a:solidFill>
                            <a:schemeClr val="tx1"/>
                          </a:solidFill>
                          <a:latin typeface="黑体" panose="02010609060101010101" charset="-122"/>
                          <a:ea typeface="黑体" panose="02010609060101010101" charset="-122"/>
                        </a:rPr>
                        <a:t>资本主义    </a:t>
                      </a:r>
                      <a:endParaRPr lang="zh-CN" altLang="en-US" sz="2800">
                        <a:solidFill>
                          <a:schemeClr val="tx1"/>
                        </a:solidFill>
                        <a:latin typeface="黑体" panose="02010609060101010101" charset="-122"/>
                        <a:ea typeface="黑体" panose="02010609060101010101" charset="-122"/>
                      </a:endParaRPr>
                    </a:p>
                  </a:txBody>
                  <a:tcPr>
                    <a:solidFill>
                      <a:schemeClr val="accent2">
                        <a:lumMod val="60000"/>
                        <a:lumOff val="40000"/>
                        <a:alpha val="62000"/>
                      </a:schemeClr>
                    </a:solidFill>
                  </a:tcPr>
                </a:tc>
                <a:tc>
                  <a:txBody>
                    <a:bodyPr/>
                    <a:p>
                      <a:pPr>
                        <a:buNone/>
                      </a:pPr>
                      <a:r>
                        <a:rPr lang="zh-CN" altLang="en-US" sz="2800">
                          <a:solidFill>
                            <a:schemeClr val="tx1"/>
                          </a:solidFill>
                          <a:latin typeface="黑体" panose="02010609060101010101" charset="-122"/>
                          <a:ea typeface="黑体" panose="02010609060101010101" charset="-122"/>
                        </a:rPr>
                        <a:t>个体经济</a:t>
                      </a:r>
                      <a:endParaRPr lang="zh-CN" altLang="en-US" sz="2800">
                        <a:solidFill>
                          <a:schemeClr val="tx1"/>
                        </a:solidFill>
                        <a:latin typeface="黑体" panose="02010609060101010101" charset="-122"/>
                        <a:ea typeface="黑体" panose="02010609060101010101" charset="-122"/>
                      </a:endParaRPr>
                    </a:p>
                  </a:txBody>
                  <a:tcPr>
                    <a:solidFill>
                      <a:schemeClr val="accent2">
                        <a:lumMod val="60000"/>
                        <a:lumOff val="40000"/>
                        <a:alpha val="62000"/>
                      </a:schemeClr>
                    </a:solidFill>
                  </a:tcPr>
                </a:tc>
              </a:tr>
              <a:tr h="596265">
                <a:tc>
                  <a:txBody>
                    <a:bodyPr/>
                    <a:p>
                      <a:pPr>
                        <a:buNone/>
                      </a:pP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1952</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年</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txBody>
                  <a:tcPr>
                    <a:solidFill>
                      <a:schemeClr val="accent2">
                        <a:lumMod val="40000"/>
                        <a:lumOff val="60000"/>
                        <a:alpha val="57000"/>
                      </a:schemeClr>
                    </a:solidFill>
                  </a:tcPr>
                </a:tc>
                <a:tc>
                  <a:txBody>
                    <a:bodyPr/>
                    <a:p>
                      <a:pPr>
                        <a:buNone/>
                      </a:pPr>
                      <a:r>
                        <a:rPr lang="en-US" altLang="zh-CN" sz="2800" b="1">
                          <a:solidFill>
                            <a:srgbClr val="9C0000"/>
                          </a:solidFill>
                          <a:latin typeface="华文中宋" panose="02010600040101010101" charset="-122"/>
                          <a:ea typeface="华文中宋" panose="02010600040101010101" charset="-122"/>
                        </a:rPr>
                        <a:t> 19.1%</a:t>
                      </a:r>
                      <a:endParaRPr lang="en-US" altLang="zh-CN" sz="2800" b="1">
                        <a:solidFill>
                          <a:srgbClr val="9C0000"/>
                        </a:solidFill>
                        <a:latin typeface="华文中宋" panose="02010600040101010101" charset="-122"/>
                        <a:ea typeface="华文中宋" panose="02010600040101010101" charset="-122"/>
                      </a:endParaRPr>
                    </a:p>
                  </a:txBody>
                  <a:tcPr>
                    <a:solidFill>
                      <a:schemeClr val="accent2">
                        <a:lumMod val="40000"/>
                        <a:lumOff val="60000"/>
                        <a:alpha val="57000"/>
                      </a:schemeClr>
                    </a:solidFill>
                  </a:tcPr>
                </a:tc>
                <a:tc>
                  <a:txBody>
                    <a:bodyPr/>
                    <a:p>
                      <a:pPr>
                        <a:buNone/>
                      </a:pPr>
                      <a:r>
                        <a:rPr lang="en-US" altLang="zh-CN" sz="2800" b="1">
                          <a:solidFill>
                            <a:srgbClr val="9C0000"/>
                          </a:solidFill>
                          <a:latin typeface="华文中宋" panose="02010600040101010101" charset="-122"/>
                          <a:ea typeface="华文中宋" panose="02010600040101010101" charset="-122"/>
                        </a:rPr>
                        <a:t>    1.5%</a:t>
                      </a:r>
                      <a:endParaRPr lang="en-US" altLang="zh-CN" sz="2800" b="1">
                        <a:solidFill>
                          <a:srgbClr val="9C0000"/>
                        </a:solidFill>
                        <a:latin typeface="华文中宋" panose="02010600040101010101" charset="-122"/>
                        <a:ea typeface="华文中宋" panose="02010600040101010101" charset="-122"/>
                      </a:endParaRPr>
                    </a:p>
                  </a:txBody>
                  <a:tcPr>
                    <a:solidFill>
                      <a:schemeClr val="accent2">
                        <a:lumMod val="40000"/>
                        <a:lumOff val="60000"/>
                        <a:alpha val="57000"/>
                      </a:schemeClr>
                    </a:solidFill>
                  </a:tcPr>
                </a:tc>
                <a:tc>
                  <a:txBody>
                    <a:bodyPr/>
                    <a:p>
                      <a:pPr>
                        <a:buNone/>
                      </a:pPr>
                      <a:r>
                        <a:rPr lang="en-US" altLang="zh-CN" sz="2800" b="1">
                          <a:solidFill>
                            <a:srgbClr val="9C0000"/>
                          </a:solidFill>
                          <a:latin typeface="华文中宋" panose="02010600040101010101" charset="-122"/>
                          <a:ea typeface="华文中宋" panose="02010600040101010101" charset="-122"/>
                        </a:rPr>
                        <a:t>    0.7%</a:t>
                      </a:r>
                      <a:endParaRPr lang="en-US" altLang="zh-CN" sz="2800" b="1">
                        <a:solidFill>
                          <a:srgbClr val="9C0000"/>
                        </a:solidFill>
                        <a:latin typeface="华文中宋" panose="02010600040101010101" charset="-122"/>
                        <a:ea typeface="华文中宋" panose="02010600040101010101" charset="-122"/>
                      </a:endParaRPr>
                    </a:p>
                  </a:txBody>
                  <a:tcPr>
                    <a:solidFill>
                      <a:schemeClr val="accent2">
                        <a:lumMod val="40000"/>
                        <a:lumOff val="60000"/>
                        <a:alpha val="57000"/>
                      </a:schemeClr>
                    </a:solidFill>
                  </a:tcPr>
                </a:tc>
                <a:tc>
                  <a:txBody>
                    <a:bodyPr/>
                    <a:p>
                      <a:pPr>
                        <a:buNone/>
                      </a:pPr>
                      <a:r>
                        <a:rPr lang="en-US" altLang="zh-CN" sz="2800" b="1">
                          <a:latin typeface="华文中宋" panose="02010600040101010101" charset="-122"/>
                          <a:ea typeface="华文中宋" panose="02010600040101010101" charset="-122"/>
                        </a:rPr>
                        <a:t>   6.9%</a:t>
                      </a:r>
                      <a:endParaRPr lang="en-US" altLang="zh-CN" sz="2800" b="1">
                        <a:latin typeface="华文中宋" panose="02010600040101010101" charset="-122"/>
                        <a:ea typeface="华文中宋" panose="02010600040101010101" charset="-122"/>
                      </a:endParaRPr>
                    </a:p>
                  </a:txBody>
                  <a:tcPr>
                    <a:solidFill>
                      <a:schemeClr val="accent2">
                        <a:lumMod val="40000"/>
                        <a:lumOff val="60000"/>
                        <a:alpha val="57000"/>
                      </a:schemeClr>
                    </a:solidFill>
                  </a:tcPr>
                </a:tc>
                <a:tc>
                  <a:txBody>
                    <a:bodyPr/>
                    <a:p>
                      <a:pPr>
                        <a:buNone/>
                      </a:pPr>
                      <a:r>
                        <a:rPr lang="en-US" altLang="zh-CN" sz="2800" b="1">
                          <a:latin typeface="华文中宋" panose="02010600040101010101" charset="-122"/>
                          <a:ea typeface="华文中宋" panose="02010600040101010101" charset="-122"/>
                        </a:rPr>
                        <a:t> 71.8%</a:t>
                      </a:r>
                      <a:endParaRPr lang="en-US" altLang="zh-CN" sz="2800" b="1">
                        <a:latin typeface="华文中宋" panose="02010600040101010101" charset="-122"/>
                        <a:ea typeface="华文中宋" panose="02010600040101010101" charset="-122"/>
                      </a:endParaRPr>
                    </a:p>
                  </a:txBody>
                  <a:tcPr>
                    <a:solidFill>
                      <a:schemeClr val="accent2">
                        <a:lumMod val="40000"/>
                        <a:lumOff val="60000"/>
                        <a:alpha val="57000"/>
                      </a:schemeClr>
                    </a:solidFill>
                  </a:tcPr>
                </a:tc>
              </a:tr>
              <a:tr h="596265">
                <a:tc>
                  <a:txBody>
                    <a:bodyPr/>
                    <a:p>
                      <a:pPr>
                        <a:buNone/>
                      </a:pP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1956</a:t>
                      </a:r>
                      <a:r>
                        <a:rPr lang="zh-CN" altLang="en-US" sz="2800" b="1">
                          <a:solidFill>
                            <a:schemeClr val="tx1"/>
                          </a:solidFill>
                          <a:latin typeface="华文中宋" panose="02010600040101010101" charset="-122"/>
                          <a:ea typeface="华文中宋" panose="02010600040101010101" charset="-122"/>
                          <a:cs typeface="华文中宋" panose="02010600040101010101" charset="-122"/>
                        </a:rPr>
                        <a:t>年</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a:txBody>
                  <a:tcPr>
                    <a:solidFill>
                      <a:schemeClr val="accent2">
                        <a:lumMod val="20000"/>
                        <a:lumOff val="80000"/>
                        <a:alpha val="29000"/>
                      </a:schemeClr>
                    </a:solidFill>
                  </a:tcPr>
                </a:tc>
                <a:tc>
                  <a:txBody>
                    <a:bodyPr/>
                    <a:p>
                      <a:pPr>
                        <a:buNone/>
                      </a:pPr>
                      <a:r>
                        <a:rPr lang="en-US" altLang="zh-CN" sz="2800" b="1">
                          <a:solidFill>
                            <a:srgbClr val="9C0000"/>
                          </a:solidFill>
                          <a:latin typeface="华文中宋" panose="02010600040101010101" charset="-122"/>
                          <a:ea typeface="华文中宋" panose="02010600040101010101" charset="-122"/>
                        </a:rPr>
                        <a:t> 32.2%</a:t>
                      </a:r>
                      <a:endParaRPr lang="en-US" altLang="zh-CN" sz="2800" b="1">
                        <a:solidFill>
                          <a:srgbClr val="9C0000"/>
                        </a:solidFill>
                        <a:latin typeface="华文中宋" panose="02010600040101010101" charset="-122"/>
                        <a:ea typeface="华文中宋" panose="02010600040101010101" charset="-122"/>
                      </a:endParaRPr>
                    </a:p>
                  </a:txBody>
                  <a:tcPr>
                    <a:solidFill>
                      <a:schemeClr val="accent2">
                        <a:lumMod val="20000"/>
                        <a:lumOff val="80000"/>
                        <a:alpha val="29000"/>
                      </a:schemeClr>
                    </a:solidFill>
                  </a:tcPr>
                </a:tc>
                <a:tc>
                  <a:txBody>
                    <a:bodyPr/>
                    <a:p>
                      <a:pPr>
                        <a:buNone/>
                      </a:pPr>
                      <a:r>
                        <a:rPr lang="en-US" altLang="zh-CN" sz="2800" b="1">
                          <a:solidFill>
                            <a:srgbClr val="9C0000"/>
                          </a:solidFill>
                          <a:latin typeface="华文中宋" panose="02010600040101010101" charset="-122"/>
                          <a:ea typeface="华文中宋" panose="02010600040101010101" charset="-122"/>
                        </a:rPr>
                        <a:t>  53.49%</a:t>
                      </a:r>
                      <a:endParaRPr lang="en-US" altLang="zh-CN" sz="2800" b="1">
                        <a:solidFill>
                          <a:srgbClr val="9C0000"/>
                        </a:solidFill>
                        <a:latin typeface="华文中宋" panose="02010600040101010101" charset="-122"/>
                        <a:ea typeface="华文中宋" panose="02010600040101010101" charset="-122"/>
                      </a:endParaRPr>
                    </a:p>
                  </a:txBody>
                  <a:tcPr>
                    <a:solidFill>
                      <a:schemeClr val="accent2">
                        <a:lumMod val="20000"/>
                        <a:lumOff val="80000"/>
                        <a:alpha val="29000"/>
                      </a:schemeClr>
                    </a:solidFill>
                  </a:tcPr>
                </a:tc>
                <a:tc>
                  <a:txBody>
                    <a:bodyPr/>
                    <a:p>
                      <a:pPr>
                        <a:buNone/>
                      </a:pPr>
                      <a:r>
                        <a:rPr lang="en-US" altLang="zh-CN" sz="2800" b="1">
                          <a:solidFill>
                            <a:srgbClr val="9C0000"/>
                          </a:solidFill>
                          <a:latin typeface="华文中宋" panose="02010600040101010101" charset="-122"/>
                          <a:ea typeface="华文中宋" panose="02010600040101010101" charset="-122"/>
                        </a:rPr>
                        <a:t>    7.3%</a:t>
                      </a:r>
                      <a:endParaRPr lang="en-US" altLang="zh-CN" sz="2800" b="1">
                        <a:solidFill>
                          <a:srgbClr val="9C0000"/>
                        </a:solidFill>
                        <a:latin typeface="华文中宋" panose="02010600040101010101" charset="-122"/>
                        <a:ea typeface="华文中宋" panose="02010600040101010101" charset="-122"/>
                      </a:endParaRPr>
                    </a:p>
                  </a:txBody>
                  <a:tcPr>
                    <a:solidFill>
                      <a:schemeClr val="accent2">
                        <a:lumMod val="20000"/>
                        <a:lumOff val="80000"/>
                        <a:alpha val="29000"/>
                      </a:schemeClr>
                    </a:solidFill>
                  </a:tcPr>
                </a:tc>
                <a:tc>
                  <a:txBody>
                    <a:bodyPr/>
                    <a:p>
                      <a:pPr>
                        <a:buNone/>
                      </a:pPr>
                      <a:r>
                        <a:rPr lang="en-US" altLang="zh-CN" sz="2800" b="1">
                          <a:latin typeface="华文中宋" panose="02010600040101010101" charset="-122"/>
                          <a:ea typeface="华文中宋" panose="02010600040101010101" charset="-122"/>
                        </a:rPr>
                        <a:t>      0</a:t>
                      </a:r>
                      <a:endParaRPr lang="en-US" altLang="zh-CN" sz="2800" b="1">
                        <a:latin typeface="华文中宋" panose="02010600040101010101" charset="-122"/>
                        <a:ea typeface="华文中宋" panose="02010600040101010101" charset="-122"/>
                      </a:endParaRPr>
                    </a:p>
                  </a:txBody>
                  <a:tcPr>
                    <a:solidFill>
                      <a:schemeClr val="accent2">
                        <a:lumMod val="20000"/>
                        <a:lumOff val="80000"/>
                        <a:alpha val="29000"/>
                      </a:schemeClr>
                    </a:solidFill>
                  </a:tcPr>
                </a:tc>
                <a:tc>
                  <a:txBody>
                    <a:bodyPr/>
                    <a:p>
                      <a:pPr>
                        <a:buNone/>
                      </a:pPr>
                      <a:r>
                        <a:rPr lang="en-US" altLang="zh-CN" sz="2800" b="1">
                          <a:latin typeface="华文中宋" panose="02010600040101010101" charset="-122"/>
                          <a:ea typeface="华文中宋" panose="02010600040101010101" charset="-122"/>
                        </a:rPr>
                        <a:t>  7.1%</a:t>
                      </a:r>
                      <a:endParaRPr lang="en-US" altLang="zh-CN" sz="2800" b="1">
                        <a:latin typeface="华文中宋" panose="02010600040101010101" charset="-122"/>
                        <a:ea typeface="华文中宋" panose="02010600040101010101" charset="-122"/>
                      </a:endParaRPr>
                    </a:p>
                  </a:txBody>
                  <a:tcPr>
                    <a:solidFill>
                      <a:schemeClr val="accent2">
                        <a:lumMod val="20000"/>
                        <a:lumOff val="80000"/>
                        <a:alpha val="29000"/>
                      </a:schemeClr>
                    </a:solidFill>
                  </a:tcPr>
                </a:tc>
              </a:tr>
            </a:tbl>
          </a:graphicData>
        </a:graphic>
      </p:graphicFrame>
      <p:sp>
        <p:nvSpPr>
          <p:cNvPr id="47" name="文本框 46"/>
          <p:cNvSpPr txBox="1"/>
          <p:nvPr/>
        </p:nvSpPr>
        <p:spPr>
          <a:xfrm>
            <a:off x="2160905" y="6054090"/>
            <a:ext cx="9827260" cy="460375"/>
          </a:xfrm>
          <a:prstGeom prst="rect">
            <a:avLst/>
          </a:prstGeom>
          <a:noFill/>
        </p:spPr>
        <p:txBody>
          <a:bodyPr wrap="square" rtlCol="0">
            <a:spAutoFit/>
          </a:bodyPr>
          <a:p>
            <a:r>
              <a:rPr lang="zh-CN" altLang="en-US" sz="2400" b="1">
                <a:latin typeface="华文楷体" panose="02010600040101010101" charset="-122"/>
                <a:ea typeface="华文楷体" panose="02010600040101010101" charset="-122"/>
              </a:rPr>
              <a:t>（社会主义改造的完成是社会主义基本制度建立的重要标志）</a:t>
            </a:r>
            <a:endParaRPr lang="zh-CN" altLang="en-US" sz="2400" b="1">
              <a:latin typeface="华文楷体" panose="02010600040101010101" charset="-122"/>
              <a:ea typeface="华文楷体" panose="02010600040101010101" charset="-122"/>
            </a:endParaRPr>
          </a:p>
        </p:txBody>
      </p:sp>
      <p:sp>
        <p:nvSpPr>
          <p:cNvPr id="6" name="矩形 5"/>
          <p:cNvSpPr/>
          <p:nvPr>
            <p:custDataLst>
              <p:tags r:id="rId2"/>
            </p:custDataLst>
          </p:nvPr>
        </p:nvSpPr>
        <p:spPr>
          <a:xfrm>
            <a:off x="129540" y="120015"/>
            <a:ext cx="11932920" cy="6618605"/>
          </a:xfrm>
          <a:prstGeom prst="rect">
            <a:avLst/>
          </a:prstGeom>
          <a:noFill/>
          <a:ln w="34925" cmpd="sng">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custDataLst>
              <p:tags r:id="rId3"/>
            </p:custDataLst>
          </p:nvPr>
        </p:nvSpPr>
        <p:spPr>
          <a:xfrm>
            <a:off x="3182620" y="4023360"/>
            <a:ext cx="6306185" cy="521970"/>
          </a:xfrm>
          <a:prstGeom prst="rect">
            <a:avLst/>
          </a:prstGeom>
          <a:noFill/>
        </p:spPr>
        <p:txBody>
          <a:bodyPr wrap="square" rtlCol="0">
            <a:spAutoFit/>
          </a:bodyPr>
          <a:p>
            <a:r>
              <a:rPr lang="zh-CN" altLang="en-US" sz="2800" b="1">
                <a:solidFill>
                  <a:schemeClr val="tx1"/>
                </a:solidFill>
                <a:latin typeface="华文隶书" panose="02010800040101010101" charset="-122"/>
                <a:ea typeface="华文隶书" panose="02010800040101010101" charset="-122"/>
                <a:cs typeface="+mn-ea"/>
              </a:rPr>
              <a:t>上述变化反映出怎样深刻的社会变革？</a:t>
            </a:r>
            <a:endParaRPr lang="zh-CN" altLang="en-US" sz="2800" b="1">
              <a:solidFill>
                <a:schemeClr val="tx1"/>
              </a:solidFill>
              <a:latin typeface="华文隶书" panose="02010800040101010101" charset="-122"/>
              <a:ea typeface="华文隶书" panose="02010800040101010101" charset="-122"/>
              <a:cs typeface="+mn-ea"/>
            </a:endParaRPr>
          </a:p>
        </p:txBody>
      </p:sp>
      <p:sp>
        <p:nvSpPr>
          <p:cNvPr id="13" name="文本框 12"/>
          <p:cNvSpPr txBox="1"/>
          <p:nvPr>
            <p:custDataLst>
              <p:tags r:id="rId4"/>
            </p:custDataLst>
          </p:nvPr>
        </p:nvSpPr>
        <p:spPr bwMode="auto">
          <a:xfrm>
            <a:off x="234315" y="4091940"/>
            <a:ext cx="1636395"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意义：</a:t>
            </a:r>
            <a:endParaRPr lang="zh-CN" altLang="en-US" sz="2800" b="1">
              <a:solidFill>
                <a:srgbClr val="880000"/>
              </a:solidFill>
              <a:latin typeface="宋体" panose="02010600030101010101" pitchFamily="2" charset="-122"/>
              <a:cs typeface="宋体" panose="02010600030101010101" pitchFamily="2" charset="-122"/>
              <a:sym typeface="+mn-ea"/>
            </a:endParaRPr>
          </a:p>
        </p:txBody>
      </p:sp>
      <p:sp>
        <p:nvSpPr>
          <p:cNvPr id="24" name="文本框 23"/>
          <p:cNvSpPr txBox="1"/>
          <p:nvPr>
            <p:custDataLst>
              <p:tags r:id="rId5"/>
            </p:custDataLst>
          </p:nvPr>
        </p:nvSpPr>
        <p:spPr>
          <a:xfrm>
            <a:off x="1522095" y="1212215"/>
            <a:ext cx="8747760" cy="1198880"/>
          </a:xfrm>
          <a:prstGeom prst="rect">
            <a:avLst/>
          </a:prstGeom>
          <a:solidFill>
            <a:srgbClr val="00B050"/>
          </a:solidFill>
        </p:spPr>
        <p:txBody>
          <a:bodyPr wrap="square" rtlCol="0">
            <a:spAutoFit/>
          </a:bodyPr>
          <a:p>
            <a:pPr algn="l"/>
            <a:r>
              <a:rPr lang="zh-CN" altLang="en-US" sz="3600" b="1">
                <a:solidFill>
                  <a:srgbClr val="FFFF00"/>
                </a:solidFill>
                <a:latin typeface="华文楷体" panose="02010600040101010101" charset="-122"/>
                <a:ea typeface="华文楷体" panose="02010600040101010101" charset="-122"/>
              </a:rPr>
              <a:t>三大改造的实质：生产资料由私有制转变为社会主义公有制。</a:t>
            </a:r>
            <a:endParaRPr lang="zh-CN" altLang="en-US" sz="3600" b="1">
              <a:solidFill>
                <a:srgbClr val="FFFF00"/>
              </a:solidFill>
              <a:latin typeface="华文楷体" panose="02010600040101010101" charset="-122"/>
              <a:ea typeface="华文楷体" panose="02010600040101010101" charset="-122"/>
            </a:endParaRPr>
          </a:p>
        </p:txBody>
      </p:sp>
      <p:sp>
        <p:nvSpPr>
          <p:cNvPr id="9" name="标题 1"/>
          <p:cNvSpPr>
            <a:spLocks noGrp="1"/>
          </p:cNvSpPr>
          <p:nvPr/>
        </p:nvSpPr>
        <p:spPr>
          <a:xfrm>
            <a:off x="129540" y="8382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三、三大改造的</a:t>
            </a:r>
            <a:r>
              <a:rPr lang="zh-CN" altLang="en-US">
                <a:solidFill>
                  <a:srgbClr val="FF0000"/>
                </a:solidFill>
                <a:latin typeface="华文行楷" panose="02010800040101010101" charset="-122"/>
                <a:ea typeface="华文行楷" panose="02010800040101010101" charset="-122"/>
              </a:rPr>
              <a:t>意义</a:t>
            </a:r>
            <a:endParaRPr lang="zh-CN" altLang="en-US">
              <a:solidFill>
                <a:srgbClr val="FF0000"/>
              </a:solidFill>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6" fill="hold" grpId="0" nodeType="clickEffect">
                                  <p:stCondLst>
                                    <p:cond delay="0"/>
                                  </p:stCondLst>
                                  <p:childTnLst>
                                    <p:set>
                                      <p:cBhvr>
                                        <p:cTn id="11" dur="500"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strVal val="(6*min(max(#ppt_w*#ppt_h,.3),1)-7.4)/-.7*#ppt_w"/>
                                          </p:val>
                                        </p:tav>
                                        <p:tav tm="100000">
                                          <p:val>
                                            <p:strVal val="#ppt_w"/>
                                          </p:val>
                                        </p:tav>
                                      </p:tavLst>
                                    </p:anim>
                                    <p:anim calcmode="lin" valueType="num">
                                      <p:cBhvr>
                                        <p:cTn id="13" dur="500" fill="hold"/>
                                        <p:tgtEl>
                                          <p:spTgt spid="24"/>
                                        </p:tgtEl>
                                        <p:attrNameLst>
                                          <p:attrName>ppt_h</p:attrName>
                                        </p:attrNameLst>
                                      </p:cBhvr>
                                      <p:tavLst>
                                        <p:tav tm="0">
                                          <p:val>
                                            <p:strVal val="(6*min(max(#ppt_w*#ppt_h,.3),1)-7.4)/-.7*#ppt_h"/>
                                          </p:val>
                                        </p:tav>
                                        <p:tav tm="100000">
                                          <p:val>
                                            <p:strVal val="#ppt_h"/>
                                          </p:val>
                                        </p:tav>
                                      </p:tavLst>
                                    </p:anim>
                                    <p:anim calcmode="lin" valueType="num">
                                      <p:cBhvr>
                                        <p:cTn id="14" dur="500" fill="hold"/>
                                        <p:tgtEl>
                                          <p:spTgt spid="24"/>
                                        </p:tgtEl>
                                        <p:attrNameLst>
                                          <p:attrName>ppt_x</p:attrName>
                                        </p:attrNameLst>
                                      </p:cBhvr>
                                      <p:tavLst>
                                        <p:tav tm="0">
                                          <p:val>
                                            <p:fltVal val="0.5"/>
                                          </p:val>
                                        </p:tav>
                                        <p:tav tm="100000">
                                          <p:val>
                                            <p:strVal val="#ppt_x"/>
                                          </p:val>
                                        </p:tav>
                                      </p:tavLst>
                                    </p:anim>
                                    <p:anim calcmode="lin" valueType="num">
                                      <p:cBhvr>
                                        <p:cTn id="15" dur="500" fill="hold"/>
                                        <p:tgtEl>
                                          <p:spTgt spid="24"/>
                                        </p:tgtEl>
                                        <p:attrNameLst>
                                          <p:attrName>ppt_y</p:attrName>
                                        </p:attrNameLst>
                                      </p:cBhvr>
                                      <p:tavLst>
                                        <p:tav tm="0">
                                          <p:val>
                                            <p:strVal val="1+(6*min(max(#ppt_w*#ppt_h,.3),1)-7.4)/-.7*#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strVal val="#ppt_h"/>
                                          </p:val>
                                        </p:tav>
                                        <p:tav tm="100000">
                                          <p:val>
                                            <p:strVal val="#ppt_h"/>
                                          </p:val>
                                        </p:tav>
                                      </p:tavLst>
                                    </p:anim>
                                  </p:childTnLst>
                                </p:cTn>
                              </p:par>
                            </p:childTnLst>
                          </p:cTn>
                        </p:par>
                        <p:par>
                          <p:cTn id="38" fill="hold">
                            <p:stCondLst>
                              <p:cond delay="500"/>
                            </p:stCondLst>
                            <p:childTnLst>
                              <p:par>
                                <p:cTn id="39" presetID="17" presetClass="entr" presetSubtype="1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p:cTn id="41" dur="500" fill="hold"/>
                                        <p:tgtEl>
                                          <p:spTgt spid="47"/>
                                        </p:tgtEl>
                                        <p:attrNameLst>
                                          <p:attrName>ppt_w</p:attrName>
                                        </p:attrNameLst>
                                      </p:cBhvr>
                                      <p:tavLst>
                                        <p:tav tm="0">
                                          <p:val>
                                            <p:fltVal val="0"/>
                                          </p:val>
                                        </p:tav>
                                        <p:tav tm="100000">
                                          <p:val>
                                            <p:strVal val="#ppt_w"/>
                                          </p:val>
                                        </p:tav>
                                      </p:tavLst>
                                    </p:anim>
                                    <p:anim calcmode="lin" valueType="num">
                                      <p:cBhvr>
                                        <p:cTn id="42" dur="500" fill="hold"/>
                                        <p:tgtEl>
                                          <p:spTgt spid="4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36" grpId="0"/>
      <p:bldP spid="47" grpId="0"/>
      <p:bldP spid="24" grpId="0" bldLvl="0" animBg="1"/>
      <p:bldP spid="8" grpId="0"/>
      <p:bldP spid="13" grpId="0" bldLvl="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22"/>
          <p:cNvSpPr txBox="1">
            <a:spLocks noChangeArrowheads="1"/>
          </p:cNvSpPr>
          <p:nvPr/>
        </p:nvSpPr>
        <p:spPr bwMode="auto">
          <a:xfrm>
            <a:off x="226060" y="287020"/>
            <a:ext cx="698246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fontAlgn="auto">
              <a:spcBef>
                <a:spcPts val="0"/>
              </a:spcBef>
              <a:spcAft>
                <a:spcPts val="0"/>
              </a:spcAft>
              <a:defRPr/>
            </a:pPr>
            <a:r>
              <a:rPr lang="zh-CN" altLang="en-US" sz="3600" b="1" spc="300" dirty="0">
                <a:latin typeface="华文隶书" panose="02010800040101010101" charset="-122"/>
                <a:ea typeface="华文隶书" panose="02010800040101010101" charset="-122"/>
              </a:rPr>
              <a:t>四、三大改造的缺点</a:t>
            </a:r>
            <a:r>
              <a:rPr lang="zh-CN" altLang="en-US" sz="3600" b="1" spc="300" dirty="0">
                <a:latin typeface="华康行楷体 W5" panose="03000509000000000000" charset="-122"/>
                <a:ea typeface="华康行楷体 W5" panose="03000509000000000000" charset="-122"/>
              </a:rPr>
              <a:t>：</a:t>
            </a:r>
            <a:endParaRPr lang="zh-CN" altLang="en-US" sz="3600" b="1" spc="300" dirty="0">
              <a:latin typeface="华康行楷体 W5" panose="03000509000000000000" charset="-122"/>
              <a:ea typeface="华康行楷体 W5" panose="03000509000000000000" charset="-122"/>
            </a:endParaRPr>
          </a:p>
        </p:txBody>
      </p:sp>
      <p:sp>
        <p:nvSpPr>
          <p:cNvPr id="33" name="矩形 32"/>
          <p:cNvSpPr/>
          <p:nvPr/>
        </p:nvSpPr>
        <p:spPr>
          <a:xfrm>
            <a:off x="5168969" y="348341"/>
            <a:ext cx="6583680" cy="645160"/>
          </a:xfrm>
          <a:prstGeom prst="rect">
            <a:avLst/>
          </a:prstGeom>
          <a:solidFill>
            <a:srgbClr val="FFC000"/>
          </a:solidFill>
        </p:spPr>
        <p:txBody>
          <a:bodyPr wrap="none">
            <a:spAutoFit/>
          </a:bodyPr>
          <a:p>
            <a:r>
              <a:rPr lang="zh-CN" altLang="en-US" sz="3600" b="1">
                <a:solidFill>
                  <a:srgbClr val="FF0000"/>
                </a:solidFill>
                <a:latin typeface="微软雅黑" panose="020B0503020204020204" pitchFamily="34" charset="-122"/>
                <a:ea typeface="微软雅黑" panose="020B0503020204020204" pitchFamily="34" charset="-122"/>
              </a:rPr>
              <a:t>要求过急，工作过粗，改变过快</a:t>
            </a:r>
            <a:endParaRPr lang="zh-CN" altLang="en-US" sz="3600" b="1">
              <a:solidFill>
                <a:srgbClr val="FF0000"/>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399540" y="5545455"/>
            <a:ext cx="9987292" cy="1119506"/>
            <a:chOff x="7548" y="1790"/>
            <a:chExt cx="12656" cy="1763"/>
          </a:xfrm>
        </p:grpSpPr>
        <p:sp>
          <p:nvSpPr>
            <p:cNvPr id="10" name="TextBox 20"/>
            <p:cNvSpPr txBox="1"/>
            <p:nvPr/>
          </p:nvSpPr>
          <p:spPr>
            <a:xfrm>
              <a:off x="8339" y="1790"/>
              <a:ext cx="11865" cy="1695"/>
            </a:xfrm>
            <a:prstGeom prst="rect">
              <a:avLst/>
            </a:prstGeom>
            <a:noFill/>
            <a:ln>
              <a:solidFill>
                <a:srgbClr val="C00000"/>
              </a:solidFill>
            </a:ln>
            <a:effectLst/>
          </p:spPr>
          <p:txBody>
            <a:bodyPr wrap="square" rtlCol="0">
              <a:spAutoFit/>
            </a:bodyPr>
            <a:p>
              <a:pPr marL="457200" indent="-457200" algn="just">
                <a:buFont typeface="Arial" panose="020B0604020202020204" pitchFamily="34" charset="0"/>
                <a:buChar char="•"/>
              </a:pPr>
              <a:r>
                <a:rPr lang="zh-CN" altLang="en-US" sz="3200" dirty="0">
                  <a:latin typeface="方正宋刻本秀楷简体" panose="02000000000000000000" charset="-122"/>
                  <a:ea typeface="方正宋刻本秀楷简体" panose="02000000000000000000" charset="-122"/>
                  <a:cs typeface="方正宋刻本秀楷简体" panose="02000000000000000000" charset="-122"/>
                </a:rPr>
                <a:t>必须坚持实事求是，一切从实际出发的思想路线</a:t>
              </a:r>
              <a:endParaRPr lang="zh-CN" altLang="en-US" sz="3200" dirty="0">
                <a:latin typeface="方正宋刻本秀楷简体" panose="02000000000000000000" charset="-122"/>
                <a:ea typeface="方正宋刻本秀楷简体" panose="02000000000000000000" charset="-122"/>
                <a:cs typeface="方正宋刻本秀楷简体" panose="02000000000000000000" charset="-122"/>
              </a:endParaRPr>
            </a:p>
            <a:p>
              <a:pPr marL="457200" indent="-457200" algn="just">
                <a:buFont typeface="Arial" panose="020B0604020202020204" pitchFamily="34" charset="0"/>
                <a:buChar char="•"/>
              </a:pPr>
              <a:r>
                <a:rPr lang="zh-CN" altLang="en-US" sz="3200" dirty="0">
                  <a:latin typeface="方正宋刻本秀楷简体" panose="02000000000000000000" charset="-122"/>
                  <a:ea typeface="方正宋刻本秀楷简体" panose="02000000000000000000" charset="-122"/>
                  <a:cs typeface="方正宋刻本秀楷简体" panose="02000000000000000000" charset="-122"/>
                </a:rPr>
                <a:t>必须处理好改革与发展的关系</a:t>
              </a:r>
              <a:endParaRPr lang="zh-CN" altLang="en-US" sz="3200" dirty="0">
                <a:latin typeface="方正宋刻本秀楷简体" panose="02000000000000000000" charset="-122"/>
                <a:ea typeface="方正宋刻本秀楷简体" panose="02000000000000000000" charset="-122"/>
                <a:cs typeface="方正宋刻本秀楷简体" panose="02000000000000000000" charset="-122"/>
              </a:endParaRPr>
            </a:p>
          </p:txBody>
        </p:sp>
        <p:grpSp>
          <p:nvGrpSpPr>
            <p:cNvPr id="19" name="组合 7"/>
            <p:cNvGrpSpPr/>
            <p:nvPr/>
          </p:nvGrpSpPr>
          <p:grpSpPr bwMode="auto">
            <a:xfrm>
              <a:off x="7548" y="1790"/>
              <a:ext cx="1060" cy="1763"/>
              <a:chOff x="632292" y="1421270"/>
              <a:chExt cx="1588062" cy="1122642"/>
            </a:xfrm>
          </p:grpSpPr>
          <p:sp>
            <p:nvSpPr>
              <p:cNvPr id="11" name="矩形 10"/>
              <p:cNvSpPr/>
              <p:nvPr/>
            </p:nvSpPr>
            <p:spPr>
              <a:xfrm>
                <a:off x="632292" y="1421270"/>
                <a:ext cx="1316457" cy="11226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文本框 19"/>
              <p:cNvSpPr txBox="1">
                <a:spLocks noChangeArrowheads="1"/>
              </p:cNvSpPr>
              <p:nvPr/>
            </p:nvSpPr>
            <p:spPr bwMode="auto">
              <a:xfrm>
                <a:off x="632292" y="1544804"/>
                <a:ext cx="1588062" cy="955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等线" panose="02010600030101010101" pitchFamily="2" charset="-122"/>
                    <a:ea typeface="宋体" panose="02010600030101010101" pitchFamily="2" charset="-122"/>
                  </a:defRPr>
                </a:lvl1pPr>
                <a:lvl2pPr marL="742950" indent="-285750" eaLnBrk="0" hangingPunct="0">
                  <a:defRPr>
                    <a:solidFill>
                      <a:schemeClr val="tx1"/>
                    </a:solidFill>
                    <a:latin typeface="等线" panose="02010600030101010101" pitchFamily="2" charset="-122"/>
                    <a:ea typeface="宋体" panose="02010600030101010101" pitchFamily="2" charset="-122"/>
                  </a:defRPr>
                </a:lvl2pPr>
                <a:lvl3pPr marL="1143000" indent="-228600" eaLnBrk="0" hangingPunct="0">
                  <a:defRPr>
                    <a:solidFill>
                      <a:schemeClr val="tx1"/>
                    </a:solidFill>
                    <a:latin typeface="等线" panose="02010600030101010101" pitchFamily="2" charset="-122"/>
                    <a:ea typeface="宋体" panose="02010600030101010101" pitchFamily="2" charset="-122"/>
                  </a:defRPr>
                </a:lvl3pPr>
                <a:lvl4pPr marL="1600200" indent="-228600" eaLnBrk="0" hangingPunct="0">
                  <a:defRPr>
                    <a:solidFill>
                      <a:schemeClr val="tx1"/>
                    </a:solidFill>
                    <a:latin typeface="等线" panose="02010600030101010101" pitchFamily="2" charset="-122"/>
                    <a:ea typeface="宋体" panose="02010600030101010101" pitchFamily="2" charset="-122"/>
                  </a:defRPr>
                </a:lvl4pPr>
                <a:lvl5pPr marL="2057400" indent="-228600" eaLnBrk="0" hangingPunct="0">
                  <a:defRPr>
                    <a:solidFill>
                      <a:schemeClr val="tx1"/>
                    </a:solidFill>
                    <a:latin typeface="等线" panose="02010600030101010101" pitchFamily="2" charset="-122"/>
                    <a:ea typeface="宋体"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宋体" panose="02010600030101010101" pitchFamily="2" charset="-122"/>
                  </a:defRPr>
                </a:lvl9pPr>
              </a:lstStyle>
              <a:p>
                <a:pPr eaLnBrk="1" hangingPunct="1"/>
                <a:r>
                  <a:rPr lang="zh-CN" altLang="en-US" sz="2800" b="1" dirty="0">
                    <a:solidFill>
                      <a:schemeClr val="bg1"/>
                    </a:solidFill>
                    <a:latin typeface="方正宋刻本秀楷简体" panose="02000000000000000000" charset="-122"/>
                    <a:ea typeface="方正宋刻本秀楷简体" panose="02000000000000000000" charset="-122"/>
                  </a:rPr>
                  <a:t>启</a:t>
                </a:r>
                <a:endParaRPr lang="zh-CN" altLang="en-US" sz="2800" b="1" dirty="0">
                  <a:solidFill>
                    <a:schemeClr val="bg1"/>
                  </a:solidFill>
                  <a:latin typeface="方正宋刻本秀楷简体" panose="02000000000000000000" charset="-122"/>
                  <a:ea typeface="方正宋刻本秀楷简体" panose="02000000000000000000" charset="-122"/>
                </a:endParaRPr>
              </a:p>
              <a:p>
                <a:pPr eaLnBrk="1" hangingPunct="1"/>
                <a:r>
                  <a:rPr lang="zh-CN" altLang="en-US" sz="2800" b="1" dirty="0">
                    <a:solidFill>
                      <a:schemeClr val="bg1"/>
                    </a:solidFill>
                    <a:latin typeface="方正宋刻本秀楷简体" panose="02000000000000000000" charset="-122"/>
                    <a:ea typeface="方正宋刻本秀楷简体" panose="02000000000000000000" charset="-122"/>
                  </a:rPr>
                  <a:t>示</a:t>
                </a:r>
                <a:endParaRPr lang="zh-CN" altLang="en-US" sz="2800" b="1" dirty="0">
                  <a:solidFill>
                    <a:schemeClr val="bg1"/>
                  </a:solidFill>
                  <a:latin typeface="方正宋刻本秀楷简体" panose="02000000000000000000" charset="-122"/>
                  <a:ea typeface="方正宋刻本秀楷简体" panose="02000000000000000000" charset="-122"/>
                </a:endParaRPr>
              </a:p>
            </p:txBody>
          </p:sp>
        </p:grpSp>
      </p:grpSp>
      <p:sp>
        <p:nvSpPr>
          <p:cNvPr id="100" name="文本框 99"/>
          <p:cNvSpPr txBox="1"/>
          <p:nvPr/>
        </p:nvSpPr>
        <p:spPr>
          <a:xfrm>
            <a:off x="517525" y="1576705"/>
            <a:ext cx="11238865" cy="3969385"/>
          </a:xfrm>
          <a:prstGeom prst="rect">
            <a:avLst/>
          </a:prstGeom>
          <a:noFill/>
          <a:ln w="9525">
            <a:noFill/>
          </a:ln>
        </p:spPr>
        <p:txBody>
          <a:bodyPr wrap="square">
            <a:spAutoFit/>
          </a:bodyPr>
          <a:p>
            <a:pPr indent="0"/>
            <a:r>
              <a:rPr lang="zh-CN" sz="2800" b="1">
                <a:ea typeface="楷体" panose="02010609060101010101" charset="-122"/>
              </a:rPr>
              <a:t>材料一：将牲口、农具等全部归公，有的甚至连棺木寿材，老羊皮袄也归社。——《向社会主义过渡</a:t>
            </a:r>
            <a:r>
              <a:rPr lang="zh-CN" sz="2800" b="1">
                <a:latin typeface="宋体" panose="02010600030101010101" pitchFamily="2" charset="-122"/>
                <a:ea typeface="宋体" panose="02010600030101010101" pitchFamily="2" charset="-122"/>
              </a:rPr>
              <a:t>·</a:t>
            </a:r>
            <a:r>
              <a:rPr lang="zh-CN" sz="2800" b="1">
                <a:ea typeface="楷体" panose="02010609060101010101" charset="-122"/>
              </a:rPr>
              <a:t>中华人民共和国史》</a:t>
            </a:r>
            <a:endParaRPr lang="zh-CN" sz="2800" b="1">
              <a:ea typeface="楷体" panose="02010609060101010101" charset="-122"/>
            </a:endParaRPr>
          </a:p>
          <a:p>
            <a:pPr indent="0"/>
            <a:r>
              <a:rPr lang="zh-CN" sz="2800" b="1">
                <a:ea typeface="楷体" panose="02010609060101010101" charset="-122"/>
              </a:rPr>
              <a:t>材料二：运动要“暴风骤雨”“猛虎下山，饿虎扑食”“逢山开路，过河拆桥”，结果合作社一哄而起，情况极为混乱。有的村为追求入社农户的百分比，强迫农民签字画押。</a:t>
            </a:r>
            <a:endParaRPr lang="zh-CN" sz="2800" b="1">
              <a:ea typeface="楷体" panose="02010609060101010101" charset="-122"/>
            </a:endParaRPr>
          </a:p>
          <a:p>
            <a:pPr indent="0" algn="r"/>
            <a:r>
              <a:rPr lang="zh-CN" sz="2800" b="1">
                <a:ea typeface="楷体" panose="02010609060101010101" charset="-122"/>
              </a:rPr>
              <a:t>  ——《毛泽东选集·关于农业合作化问题》 </a:t>
            </a:r>
            <a:endParaRPr lang="zh-CN" sz="2800" b="1">
              <a:ea typeface="楷体" panose="02010609060101010101" charset="-122"/>
            </a:endParaRPr>
          </a:p>
          <a:p>
            <a:pPr indent="0"/>
            <a:r>
              <a:rPr lang="zh-CN" sz="2800" b="1">
                <a:ea typeface="楷体" panose="02010609060101010101" charset="-122"/>
              </a:rPr>
              <a:t>材料三：有的区政府干部在动员的时候甚至会用原料等来威胁商户，逼迫他们加入合作社。</a:t>
            </a:r>
            <a:endParaRPr lang="zh-CN" sz="2800" b="1">
              <a:ea typeface="楷体" panose="02010609060101010101" charset="-122"/>
            </a:endParaRPr>
          </a:p>
          <a:p>
            <a:pPr indent="0" algn="r"/>
            <a:r>
              <a:rPr lang="zh-CN" sz="2800" b="1">
                <a:ea typeface="楷体" panose="02010609060101010101" charset="-122"/>
              </a:rPr>
              <a:t>——《全市申请合营工作简讯》第13其，泸档C48-2-1595</a:t>
            </a:r>
            <a:endParaRPr lang="zh-CN" altLang="en-US" sz="2800" b="1">
              <a:ea typeface="楷体" panose="02010609060101010101" charset="-122"/>
            </a:endParaRPr>
          </a:p>
        </p:txBody>
      </p:sp>
      <p:sp>
        <p:nvSpPr>
          <p:cNvPr id="4" name="文本框 3"/>
          <p:cNvSpPr txBox="1"/>
          <p:nvPr/>
        </p:nvSpPr>
        <p:spPr>
          <a:xfrm>
            <a:off x="517525" y="989965"/>
            <a:ext cx="10360025" cy="583565"/>
          </a:xfrm>
          <a:prstGeom prst="rect">
            <a:avLst/>
          </a:prstGeom>
          <a:solidFill>
            <a:schemeClr val="bg2">
              <a:lumMod val="40000"/>
              <a:lumOff val="60000"/>
            </a:schemeClr>
          </a:solidFill>
          <a:ln w="9525">
            <a:noFill/>
          </a:ln>
        </p:spPr>
        <p:txBody>
          <a:bodyPr wrap="square">
            <a:spAutoFit/>
          </a:bodyPr>
          <a:p>
            <a:pPr indent="0"/>
            <a:r>
              <a:rPr lang="zh-CN" sz="3200" b="1">
                <a:latin typeface="华文隶书" panose="02010800040101010101" charset="-122"/>
                <a:ea typeface="华文隶书" panose="02010800040101010101" charset="-122"/>
              </a:rPr>
              <a:t>同桌交流：分析材料并结合课文，归纳三大改造的缺点。</a:t>
            </a:r>
            <a:endParaRPr lang="zh-CN" altLang="en-US" sz="3200" b="1">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835660" y="2095500"/>
            <a:ext cx="1279525" cy="4029075"/>
            <a:chOff x="1316" y="3300"/>
            <a:chExt cx="2015" cy="6345"/>
          </a:xfrm>
        </p:grpSpPr>
        <p:sp>
          <p:nvSpPr>
            <p:cNvPr id="3" name="文本框 2"/>
            <p:cNvSpPr txBox="1"/>
            <p:nvPr/>
          </p:nvSpPr>
          <p:spPr>
            <a:xfrm>
              <a:off x="1316" y="4392"/>
              <a:ext cx="1065" cy="4021"/>
            </a:xfrm>
            <a:prstGeom prst="rect">
              <a:avLst/>
            </a:prstGeom>
            <a:noFill/>
          </p:spPr>
          <p:txBody>
            <a:bodyPr wrap="square" rtlCol="0">
              <a:spAutoFit/>
            </a:bodyPr>
            <a:p>
              <a:r>
                <a:rPr lang="zh-CN" altLang="en-US" sz="4000" b="1">
                  <a:latin typeface="宋体" panose="02010600030101010101" pitchFamily="2" charset="-122"/>
                  <a:ea typeface="宋体" panose="02010600030101010101" pitchFamily="2" charset="-122"/>
                </a:rPr>
                <a:t>三大改造</a:t>
              </a:r>
              <a:endParaRPr lang="zh-CN" altLang="en-US" sz="4000" b="1">
                <a:latin typeface="宋体" panose="02010600030101010101" pitchFamily="2" charset="-122"/>
                <a:ea typeface="宋体" panose="02010600030101010101" pitchFamily="2" charset="-122"/>
              </a:endParaRPr>
            </a:p>
          </p:txBody>
        </p:sp>
        <p:sp>
          <p:nvSpPr>
            <p:cNvPr id="4" name="左大括号 3"/>
            <p:cNvSpPr/>
            <p:nvPr/>
          </p:nvSpPr>
          <p:spPr>
            <a:xfrm>
              <a:off x="2753" y="3300"/>
              <a:ext cx="578" cy="6345"/>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宋体" panose="02010600030101010101" pitchFamily="2" charset="-122"/>
                <a:ea typeface="宋体" panose="02010600030101010101" pitchFamily="2" charset="-122"/>
              </a:endParaRPr>
            </a:p>
          </p:txBody>
        </p:sp>
      </p:grpSp>
      <p:grpSp>
        <p:nvGrpSpPr>
          <p:cNvPr id="63" name="组合 62"/>
          <p:cNvGrpSpPr/>
          <p:nvPr/>
        </p:nvGrpSpPr>
        <p:grpSpPr>
          <a:xfrm>
            <a:off x="2308225" y="1710690"/>
            <a:ext cx="1566545" cy="2647950"/>
            <a:chOff x="3635" y="2694"/>
            <a:chExt cx="2467" cy="4170"/>
          </a:xfrm>
        </p:grpSpPr>
        <p:sp>
          <p:nvSpPr>
            <p:cNvPr id="5" name="文本框 4"/>
            <p:cNvSpPr txBox="1"/>
            <p:nvPr/>
          </p:nvSpPr>
          <p:spPr>
            <a:xfrm>
              <a:off x="3635" y="3711"/>
              <a:ext cx="2054" cy="1452"/>
            </a:xfrm>
            <a:prstGeom prst="rect">
              <a:avLst/>
            </a:prstGeom>
            <a:noFill/>
          </p:spPr>
          <p:txBody>
            <a:bodyPr wrap="square" rtlCol="0">
              <a:spAutoFit/>
            </a:bodyPr>
            <a:p>
              <a:r>
                <a:rPr lang="zh-CN" altLang="en-US" sz="5400">
                  <a:latin typeface="宋体" panose="02010600030101010101" pitchFamily="2" charset="-122"/>
                  <a:ea typeface="宋体" panose="02010600030101010101" pitchFamily="2" charset="-122"/>
                </a:rPr>
                <a:t>改：</a:t>
              </a:r>
              <a:endParaRPr lang="zh-CN" altLang="en-US" sz="5400">
                <a:latin typeface="宋体" panose="02010600030101010101" pitchFamily="2" charset="-122"/>
                <a:ea typeface="宋体" panose="02010600030101010101" pitchFamily="2" charset="-122"/>
              </a:endParaRPr>
            </a:p>
          </p:txBody>
        </p:sp>
        <p:sp>
          <p:nvSpPr>
            <p:cNvPr id="6" name="左大括号 5"/>
            <p:cNvSpPr/>
            <p:nvPr/>
          </p:nvSpPr>
          <p:spPr>
            <a:xfrm>
              <a:off x="5524" y="2694"/>
              <a:ext cx="578" cy="4170"/>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宋体" panose="02010600030101010101" pitchFamily="2" charset="-122"/>
                <a:ea typeface="宋体" panose="02010600030101010101" pitchFamily="2" charset="-122"/>
              </a:endParaRPr>
            </a:p>
          </p:txBody>
        </p:sp>
      </p:grpSp>
      <p:grpSp>
        <p:nvGrpSpPr>
          <p:cNvPr id="64" name="组合 63"/>
          <p:cNvGrpSpPr/>
          <p:nvPr/>
        </p:nvGrpSpPr>
        <p:grpSpPr>
          <a:xfrm>
            <a:off x="3874770" y="1554480"/>
            <a:ext cx="2006600" cy="3242310"/>
            <a:chOff x="6102" y="2448"/>
            <a:chExt cx="3160" cy="5106"/>
          </a:xfrm>
        </p:grpSpPr>
        <p:sp>
          <p:nvSpPr>
            <p:cNvPr id="7" name="文本框 6"/>
            <p:cNvSpPr txBox="1"/>
            <p:nvPr/>
          </p:nvSpPr>
          <p:spPr>
            <a:xfrm>
              <a:off x="6252" y="2448"/>
              <a:ext cx="2693" cy="919"/>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农业</a:t>
              </a:r>
              <a:r>
                <a:rPr lang="zh-CN" altLang="en-US">
                  <a:latin typeface="宋体" panose="02010600030101010101" pitchFamily="2" charset="-122"/>
                  <a:ea typeface="宋体" panose="02010600030101010101" pitchFamily="2" charset="-122"/>
                </a:rPr>
                <a:t>：</a:t>
              </a:r>
              <a:endParaRPr lang="zh-CN" altLang="en-US">
                <a:latin typeface="宋体" panose="02010600030101010101" pitchFamily="2" charset="-122"/>
                <a:ea typeface="宋体" panose="02010600030101010101" pitchFamily="2" charset="-122"/>
              </a:endParaRPr>
            </a:p>
          </p:txBody>
        </p:sp>
        <p:sp>
          <p:nvSpPr>
            <p:cNvPr id="8" name="文本框 7"/>
            <p:cNvSpPr txBox="1"/>
            <p:nvPr/>
          </p:nvSpPr>
          <p:spPr>
            <a:xfrm>
              <a:off x="6252" y="4069"/>
              <a:ext cx="2693" cy="919"/>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手工业</a:t>
              </a:r>
              <a:r>
                <a:rPr lang="zh-CN" altLang="en-US">
                  <a:latin typeface="宋体" panose="02010600030101010101" pitchFamily="2" charset="-122"/>
                  <a:ea typeface="宋体" panose="02010600030101010101" pitchFamily="2" charset="-122"/>
                </a:rPr>
                <a:t>：</a:t>
              </a:r>
              <a:endParaRPr lang="zh-CN" altLang="en-US">
                <a:latin typeface="宋体" panose="02010600030101010101" pitchFamily="2" charset="-122"/>
                <a:ea typeface="宋体" panose="02010600030101010101" pitchFamily="2" charset="-122"/>
              </a:endParaRPr>
            </a:p>
          </p:txBody>
        </p:sp>
        <p:sp>
          <p:nvSpPr>
            <p:cNvPr id="9" name="文本框 8"/>
            <p:cNvSpPr txBox="1"/>
            <p:nvPr/>
          </p:nvSpPr>
          <p:spPr>
            <a:xfrm>
              <a:off x="6102" y="5860"/>
              <a:ext cx="3160" cy="169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资本主义工商业</a:t>
              </a:r>
              <a:r>
                <a:rPr lang="zh-CN" altLang="en-US">
                  <a:latin typeface="宋体" panose="02010600030101010101" pitchFamily="2" charset="-122"/>
                  <a:ea typeface="宋体" panose="02010600030101010101" pitchFamily="2" charset="-122"/>
                </a:rPr>
                <a:t>：</a:t>
              </a:r>
              <a:endParaRPr lang="zh-CN" altLang="en-US">
                <a:latin typeface="宋体" panose="02010600030101010101" pitchFamily="2" charset="-122"/>
                <a:ea typeface="宋体" panose="02010600030101010101" pitchFamily="2" charset="-122"/>
              </a:endParaRPr>
            </a:p>
          </p:txBody>
        </p:sp>
      </p:grpSp>
      <p:grpSp>
        <p:nvGrpSpPr>
          <p:cNvPr id="65" name="组合 64"/>
          <p:cNvGrpSpPr/>
          <p:nvPr/>
        </p:nvGrpSpPr>
        <p:grpSpPr>
          <a:xfrm>
            <a:off x="5119370" y="1717675"/>
            <a:ext cx="2966720" cy="1198880"/>
            <a:chOff x="8062" y="2705"/>
            <a:chExt cx="4672" cy="1888"/>
          </a:xfrm>
        </p:grpSpPr>
        <p:cxnSp>
          <p:nvCxnSpPr>
            <p:cNvPr id="11" name="直接连接符 10"/>
            <p:cNvCxnSpPr/>
            <p:nvPr/>
          </p:nvCxnSpPr>
          <p:spPr>
            <a:xfrm>
              <a:off x="8062" y="2919"/>
              <a:ext cx="1659" cy="53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8397" y="3467"/>
              <a:ext cx="1324" cy="1126"/>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9934" y="2705"/>
              <a:ext cx="2800" cy="1888"/>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rPr>
                <a:t>引导农民（手工业者）参加合作社</a:t>
              </a:r>
              <a:endParaRPr lang="zh-CN" altLang="en-US" sz="2400" b="1">
                <a:latin typeface="宋体" panose="02010600030101010101" pitchFamily="2" charset="-122"/>
                <a:ea typeface="宋体" panose="02010600030101010101" pitchFamily="2" charset="-122"/>
              </a:endParaRPr>
            </a:p>
          </p:txBody>
        </p:sp>
      </p:grpSp>
      <p:grpSp>
        <p:nvGrpSpPr>
          <p:cNvPr id="66" name="组合 65"/>
          <p:cNvGrpSpPr/>
          <p:nvPr/>
        </p:nvGrpSpPr>
        <p:grpSpPr>
          <a:xfrm>
            <a:off x="5680075" y="3579495"/>
            <a:ext cx="3930650" cy="1471295"/>
            <a:chOff x="8945" y="5637"/>
            <a:chExt cx="6190" cy="2317"/>
          </a:xfrm>
        </p:grpSpPr>
        <p:sp>
          <p:nvSpPr>
            <p:cNvPr id="52" name="文本框 51"/>
            <p:cNvSpPr txBox="1"/>
            <p:nvPr/>
          </p:nvSpPr>
          <p:spPr>
            <a:xfrm>
              <a:off x="9523" y="5637"/>
              <a:ext cx="5613" cy="725"/>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rPr>
                <a:t>改造形式：公私合营</a:t>
              </a:r>
              <a:endParaRPr lang="zh-CN" altLang="en-US" sz="2400" b="1">
                <a:latin typeface="宋体" panose="02010600030101010101" pitchFamily="2" charset="-122"/>
                <a:ea typeface="宋体" panose="02010600030101010101" pitchFamily="2" charset="-122"/>
              </a:endParaRPr>
            </a:p>
          </p:txBody>
        </p:sp>
        <p:sp>
          <p:nvSpPr>
            <p:cNvPr id="53" name="左大括号 52"/>
            <p:cNvSpPr/>
            <p:nvPr/>
          </p:nvSpPr>
          <p:spPr>
            <a:xfrm>
              <a:off x="8945" y="5860"/>
              <a:ext cx="578" cy="2095"/>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宋体" panose="02010600030101010101" pitchFamily="2" charset="-122"/>
                <a:ea typeface="宋体" panose="02010600030101010101" pitchFamily="2" charset="-122"/>
              </a:endParaRPr>
            </a:p>
          </p:txBody>
        </p:sp>
      </p:grpSp>
      <p:sp>
        <p:nvSpPr>
          <p:cNvPr id="54" name="文本框 53"/>
          <p:cNvSpPr txBox="1"/>
          <p:nvPr/>
        </p:nvSpPr>
        <p:spPr>
          <a:xfrm>
            <a:off x="6047105" y="4591050"/>
            <a:ext cx="3564255" cy="460375"/>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rPr>
              <a:t>改造政策：赎买</a:t>
            </a:r>
            <a:endParaRPr lang="zh-CN" altLang="en-US" sz="2400" b="1">
              <a:latin typeface="宋体" panose="02010600030101010101" pitchFamily="2" charset="-122"/>
              <a:ea typeface="宋体" panose="02010600030101010101" pitchFamily="2" charset="-122"/>
            </a:endParaRPr>
          </a:p>
        </p:txBody>
      </p:sp>
      <p:grpSp>
        <p:nvGrpSpPr>
          <p:cNvPr id="67" name="组合 66"/>
          <p:cNvGrpSpPr/>
          <p:nvPr/>
        </p:nvGrpSpPr>
        <p:grpSpPr>
          <a:xfrm>
            <a:off x="9060815" y="1666875"/>
            <a:ext cx="2828925" cy="3384550"/>
            <a:chOff x="14269" y="2625"/>
            <a:chExt cx="4455" cy="5330"/>
          </a:xfrm>
        </p:grpSpPr>
        <p:sp>
          <p:nvSpPr>
            <p:cNvPr id="55" name="左大括号 54"/>
            <p:cNvSpPr/>
            <p:nvPr/>
          </p:nvSpPr>
          <p:spPr>
            <a:xfrm rot="10800000">
              <a:off x="14269" y="2625"/>
              <a:ext cx="426" cy="5330"/>
            </a:xfrm>
            <a:prstGeom prst="leftBrace">
              <a:avLst>
                <a:gd name="adj1" fmla="val 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宋体" panose="02010600030101010101" pitchFamily="2" charset="-122"/>
                <a:ea typeface="宋体" panose="02010600030101010101" pitchFamily="2" charset="-122"/>
              </a:endParaRPr>
            </a:p>
          </p:txBody>
        </p:sp>
        <p:sp>
          <p:nvSpPr>
            <p:cNvPr id="56" name="文本框 55"/>
            <p:cNvSpPr txBox="1"/>
            <p:nvPr/>
          </p:nvSpPr>
          <p:spPr>
            <a:xfrm>
              <a:off x="14954" y="3667"/>
              <a:ext cx="3771" cy="725"/>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rPr>
                <a:t>生产资料私有制</a:t>
              </a:r>
              <a:endParaRPr lang="zh-CN" altLang="en-US" sz="2400" b="1">
                <a:latin typeface="宋体" panose="02010600030101010101" pitchFamily="2" charset="-122"/>
                <a:ea typeface="宋体" panose="02010600030101010101" pitchFamily="2" charset="-122"/>
              </a:endParaRPr>
            </a:p>
          </p:txBody>
        </p:sp>
      </p:grpSp>
      <p:grpSp>
        <p:nvGrpSpPr>
          <p:cNvPr id="68" name="组合 67"/>
          <p:cNvGrpSpPr/>
          <p:nvPr/>
        </p:nvGrpSpPr>
        <p:grpSpPr>
          <a:xfrm>
            <a:off x="9495790" y="2788920"/>
            <a:ext cx="2393950" cy="1463040"/>
            <a:chOff x="14954" y="4392"/>
            <a:chExt cx="3770" cy="2304"/>
          </a:xfrm>
        </p:grpSpPr>
        <p:sp>
          <p:nvSpPr>
            <p:cNvPr id="57" name="文本框 56"/>
            <p:cNvSpPr txBox="1"/>
            <p:nvPr/>
          </p:nvSpPr>
          <p:spPr>
            <a:xfrm>
              <a:off x="14954" y="5972"/>
              <a:ext cx="3771" cy="725"/>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rPr>
                <a:t>社会主义公有制</a:t>
              </a:r>
              <a:endParaRPr lang="zh-CN" altLang="en-US" sz="2400" b="1">
                <a:latin typeface="宋体" panose="02010600030101010101" pitchFamily="2" charset="-122"/>
                <a:ea typeface="宋体" panose="02010600030101010101" pitchFamily="2" charset="-122"/>
              </a:endParaRPr>
            </a:p>
          </p:txBody>
        </p:sp>
        <p:cxnSp>
          <p:nvCxnSpPr>
            <p:cNvPr id="58" name="直接箭头连接符 57"/>
            <p:cNvCxnSpPr>
              <a:stCxn id="56" idx="2"/>
              <a:endCxn id="57" idx="0"/>
            </p:cNvCxnSpPr>
            <p:nvPr/>
          </p:nvCxnSpPr>
          <p:spPr>
            <a:xfrm>
              <a:off x="16840" y="4392"/>
              <a:ext cx="0" cy="158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2308225" y="3447415"/>
            <a:ext cx="1304290" cy="3038475"/>
            <a:chOff x="3635" y="5429"/>
            <a:chExt cx="2054" cy="4785"/>
          </a:xfrm>
        </p:grpSpPr>
        <p:cxnSp>
          <p:nvCxnSpPr>
            <p:cNvPr id="59" name="直接箭头连接符 58"/>
            <p:cNvCxnSpPr/>
            <p:nvPr/>
          </p:nvCxnSpPr>
          <p:spPr>
            <a:xfrm flipH="1">
              <a:off x="4404" y="5429"/>
              <a:ext cx="24" cy="333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3635" y="8762"/>
              <a:ext cx="2054" cy="1452"/>
            </a:xfrm>
            <a:prstGeom prst="rect">
              <a:avLst/>
            </a:prstGeom>
            <a:noFill/>
          </p:spPr>
          <p:txBody>
            <a:bodyPr wrap="square" rtlCol="0">
              <a:spAutoFit/>
            </a:bodyPr>
            <a:p>
              <a:r>
                <a:rPr lang="zh-CN" altLang="en-US" sz="5400">
                  <a:latin typeface="宋体" panose="02010600030101010101" pitchFamily="2" charset="-122"/>
                  <a:ea typeface="宋体" panose="02010600030101010101" pitchFamily="2" charset="-122"/>
                </a:rPr>
                <a:t>造：</a:t>
              </a:r>
              <a:endParaRPr lang="zh-CN" altLang="en-US" sz="5400">
                <a:latin typeface="宋体" panose="02010600030101010101" pitchFamily="2" charset="-122"/>
                <a:ea typeface="宋体" panose="02010600030101010101" pitchFamily="2" charset="-122"/>
              </a:endParaRPr>
            </a:p>
          </p:txBody>
        </p:sp>
      </p:grpSp>
      <p:sp>
        <p:nvSpPr>
          <p:cNvPr id="61" name="文本框 60"/>
          <p:cNvSpPr txBox="1"/>
          <p:nvPr/>
        </p:nvSpPr>
        <p:spPr>
          <a:xfrm>
            <a:off x="3612515" y="5756910"/>
            <a:ext cx="9214485" cy="58356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p>
            <a:r>
              <a:rPr lang="zh-CN" altLang="en-US" sz="3200" b="1">
                <a:latin typeface="宋体" panose="02010600030101010101" pitchFamily="2" charset="-122"/>
                <a:ea typeface="宋体" panose="02010600030101010101" pitchFamily="2" charset="-122"/>
              </a:rPr>
              <a:t>社会主义制度在我国确立起来。</a:t>
            </a:r>
            <a:endParaRPr lang="zh-CN" altLang="en-US" sz="3200" b="1">
              <a:latin typeface="宋体" panose="02010600030101010101" pitchFamily="2" charset="-122"/>
              <a:ea typeface="宋体" panose="02010600030101010101" pitchFamily="2" charset="-122"/>
            </a:endParaRPr>
          </a:p>
        </p:txBody>
      </p:sp>
      <p:sp>
        <p:nvSpPr>
          <p:cNvPr id="2" name="矩形 4" descr="#clear#"/>
          <p:cNvSpPr/>
          <p:nvPr/>
        </p:nvSpPr>
        <p:spPr>
          <a:xfrm>
            <a:off x="205" y="292071"/>
            <a:ext cx="1605280" cy="521970"/>
          </a:xfrm>
          <a:prstGeom prst="rect">
            <a:avLst/>
          </a:prstGeom>
          <a:noFill/>
        </p:spPr>
        <p:txBody>
          <a:bodyPr wrap="none">
            <a:spAutoFit/>
          </a:bodyPr>
          <a:p>
            <a:pPr marL="0" marR="0" lvl="0" indent="0" algn="l" defTabSz="1218565"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50000"/>
                    <a:lumOff val="50000"/>
                  </a:schemeClr>
                </a:solidFill>
                <a:effectLst/>
                <a:uLnTx/>
                <a:uFillTx/>
                <a:latin typeface="宋体" panose="02010600030101010101" pitchFamily="2" charset="-122"/>
                <a:ea typeface="宋体" panose="02010600030101010101" pitchFamily="2" charset="-122"/>
                <a:sym typeface="Arial" panose="020B0604020202020204" pitchFamily="34" charset="0"/>
              </a:rPr>
              <a:t>课堂小结</a:t>
            </a:r>
            <a:endParaRPr kumimoji="0" lang="zh-CN" altLang="en-US" sz="2800" b="1" i="0" u="none" strike="noStrike" kern="1200" cap="none" spc="0" normalizeH="0" baseline="0" noProof="0" dirty="0">
              <a:ln>
                <a:noFill/>
              </a:ln>
              <a:solidFill>
                <a:schemeClr val="tx1">
                  <a:lumMod val="50000"/>
                  <a:lumOff val="50000"/>
                </a:schemeClr>
              </a:solidFill>
              <a:effectLst/>
              <a:uLnTx/>
              <a:uFillTx/>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圆角矩形 2"/>
          <p:cNvSpPr/>
          <p:nvPr>
            <p:custDataLst>
              <p:tags r:id="rId2"/>
            </p:custDataLst>
          </p:nvPr>
        </p:nvSpPr>
        <p:spPr>
          <a:xfrm rot="20940000">
            <a:off x="38735" y="180975"/>
            <a:ext cx="1956435" cy="5930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l">
              <a:lnSpc>
                <a:spcPct val="120000"/>
              </a:lnSpc>
              <a:spcBef>
                <a:spcPct val="0"/>
              </a:spcBef>
              <a:spcAft>
                <a:spcPct val="0"/>
              </a:spcAft>
              <a:buSzTx/>
            </a:pPr>
            <a:r>
              <a:rPr lang="zh-CN" altLang="en-US" sz="3200" b="1">
                <a:solidFill>
                  <a:srgbClr val="FFC000"/>
                </a:solidFill>
                <a:effectLst>
                  <a:outerShdw blurRad="38100" dist="38100" dir="2700000" algn="tl">
                    <a:srgbClr val="000000">
                      <a:alpha val="43137"/>
                    </a:srgbClr>
                  </a:outerShdw>
                </a:effectLst>
              </a:rPr>
              <a:t>随堂训练</a:t>
            </a:r>
            <a:endParaRPr lang="zh-CN" altLang="en-US" sz="3200" b="1">
              <a:solidFill>
                <a:srgbClr val="FFC000"/>
              </a:solidFill>
              <a:effectLst>
                <a:outerShdw blurRad="38100" dist="38100" dir="2700000" algn="tl">
                  <a:srgbClr val="000000">
                    <a:alpha val="43137"/>
                  </a:srgbClr>
                </a:outerShdw>
              </a:effectLst>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83515" y="563245"/>
            <a:ext cx="12004040" cy="6160135"/>
          </a:xfrm>
          <a:prstGeom prst="rect">
            <a:avLst/>
          </a:prstGeom>
        </p:spPr>
      </p:pic>
      <p:sp>
        <p:nvSpPr>
          <p:cNvPr id="2" name="文本框 1"/>
          <p:cNvSpPr txBox="1"/>
          <p:nvPr>
            <p:custDataLst>
              <p:tags r:id="rId5"/>
            </p:custDataLst>
          </p:nvPr>
        </p:nvSpPr>
        <p:spPr>
          <a:xfrm>
            <a:off x="524510" y="1088390"/>
            <a:ext cx="11172190" cy="5008245"/>
          </a:xfrm>
          <a:prstGeom prst="rect">
            <a:avLst/>
          </a:prstGeom>
          <a:noFill/>
        </p:spPr>
        <p:txBody>
          <a:bodyPr wrap="square" rtlCol="0" anchor="t">
            <a:spAutoFit/>
          </a:bodyPr>
          <a:lstStyle/>
          <a:p>
            <a:pPr algn="just" fontAlgn="auto">
              <a:lnSpc>
                <a:spcPts val="4260"/>
              </a:lnSpc>
            </a:pPr>
            <a:r>
              <a:rPr lang="en-US" altLang="zh-CN" sz="2800">
                <a:latin typeface="楷体" panose="02010609060101010101" charset="-122"/>
                <a:ea typeface="楷体" panose="02010609060101010101" charset="-122"/>
                <a:cs typeface="楷体" panose="02010609060101010101" charset="-122"/>
                <a:sym typeface="+mn-ea"/>
              </a:rPr>
              <a:t>1</a:t>
            </a:r>
            <a:r>
              <a:rPr lang="zh-CN" altLang="zh-CN" sz="2800">
                <a:latin typeface="楷体" panose="02010609060101010101" charset="-122"/>
                <a:ea typeface="楷体" panose="02010609060101010101" charset="-122"/>
                <a:cs typeface="楷体" panose="02010609060101010101" charset="-122"/>
                <a:sym typeface="+mn-ea"/>
              </a:rPr>
              <a:t>．</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创建于济南的老字号瑞蚨祥，在</a:t>
            </a:r>
            <a:r>
              <a:rPr lang="en-US" altLang="zh-CN" sz="2800">
                <a:solidFill>
                  <a:srgbClr val="000000"/>
                </a:solidFill>
                <a:latin typeface="楷体" panose="02010609060101010101" charset="-122"/>
                <a:ea typeface="楷体" panose="02010609060101010101" charset="-122"/>
                <a:cs typeface="楷体" panose="02010609060101010101" charset="-122"/>
                <a:sym typeface="+mn-ea"/>
              </a:rPr>
              <a:t>1954</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年底响应</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国家</a:t>
            </a:r>
            <a:endParaRPr lang="en-US" altLang="zh-CN" sz="2800" smtClean="0">
              <a:solidFill>
                <a:srgbClr val="000000"/>
              </a:solidFill>
              <a:latin typeface="楷体" panose="02010609060101010101" charset="-122"/>
              <a:ea typeface="楷体" panose="02010609060101010101" charset="-122"/>
              <a:cs typeface="楷体" panose="02010609060101010101" charset="-122"/>
            </a:endParaRPr>
          </a:p>
          <a:p>
            <a:pPr algn="just" fontAlgn="auto">
              <a:lnSpc>
                <a:spcPts val="4260"/>
              </a:lnSpc>
            </a:pP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号召</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，率先实现公私合营。我国在公私合营过程</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中</a:t>
            </a:r>
            <a:endParaRPr lang="en-US" altLang="zh-CN" sz="2800" smtClean="0">
              <a:solidFill>
                <a:srgbClr val="000000"/>
              </a:solidFill>
              <a:latin typeface="楷体" panose="02010609060101010101" charset="-122"/>
              <a:ea typeface="楷体" panose="02010609060101010101" charset="-122"/>
              <a:cs typeface="楷体" panose="02010609060101010101" charset="-122"/>
            </a:endParaRPr>
          </a:p>
          <a:p>
            <a:pPr algn="just" fontAlgn="auto">
              <a:lnSpc>
                <a:spcPts val="4260"/>
              </a:lnSpc>
            </a:pP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采取</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的创造性举措是</a:t>
            </a:r>
            <a:r>
              <a:rPr lang="en-US" altLang="zh-CN" sz="2800">
                <a:solidFill>
                  <a:srgbClr val="000000"/>
                </a:solidFill>
                <a:latin typeface="楷体" panose="02010609060101010101" charset="-122"/>
                <a:ea typeface="楷体" panose="02010609060101010101" charset="-122"/>
                <a:cs typeface="楷体" panose="02010609060101010101" charset="-122"/>
                <a:sym typeface="+mn-ea"/>
              </a:rPr>
              <a:t>(   </a:t>
            </a:r>
            <a:r>
              <a:rPr lang="en-US" altLang="zh-CN" sz="2800" smtClean="0">
                <a:solidFill>
                  <a:srgbClr val="000000"/>
                </a:solidFill>
                <a:latin typeface="楷体" panose="02010609060101010101" charset="-122"/>
                <a:ea typeface="楷体" panose="02010609060101010101" charset="-122"/>
                <a:cs typeface="楷体" panose="02010609060101010101" charset="-122"/>
                <a:sym typeface="+mn-ea"/>
              </a:rPr>
              <a:t> </a:t>
            </a:r>
            <a:r>
              <a:rPr lang="en-US" altLang="zh-CN" sz="2800">
                <a:solidFill>
                  <a:srgbClr val="000000"/>
                </a:solidFill>
                <a:latin typeface="楷体" panose="02010609060101010101" charset="-122"/>
                <a:ea typeface="楷体" panose="02010609060101010101" charset="-122"/>
                <a:cs typeface="楷体" panose="02010609060101010101" charset="-122"/>
                <a:sym typeface="+mn-ea"/>
              </a:rPr>
              <a:t>) </a:t>
            </a:r>
            <a:endParaRPr lang="en-US" altLang="zh-CN" sz="2800">
              <a:solidFill>
                <a:srgbClr val="000000"/>
              </a:solidFill>
              <a:latin typeface="楷体" panose="02010609060101010101" charset="-122"/>
              <a:ea typeface="楷体" panose="02010609060101010101" charset="-122"/>
              <a:cs typeface="楷体" panose="02010609060101010101" charset="-122"/>
            </a:endParaRPr>
          </a:p>
          <a:p>
            <a:pPr algn="just" fontAlgn="auto">
              <a:lnSpc>
                <a:spcPts val="4260"/>
              </a:lnSpc>
            </a:pPr>
            <a:r>
              <a:rPr lang="en-US" altLang="zh-CN" sz="2800">
                <a:solidFill>
                  <a:srgbClr val="000000"/>
                </a:solidFill>
                <a:latin typeface="楷体" panose="02010609060101010101" charset="-122"/>
                <a:ea typeface="楷体" panose="02010609060101010101" charset="-122"/>
                <a:cs typeface="楷体" panose="02010609060101010101" charset="-122"/>
                <a:sym typeface="+mn-ea"/>
              </a:rPr>
              <a:t>A</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．成立</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合作社  </a:t>
            </a:r>
            <a:r>
              <a:rPr lang="en-US" altLang="zh-CN" sz="2800" smtClean="0">
                <a:solidFill>
                  <a:srgbClr val="000000"/>
                </a:solidFill>
                <a:latin typeface="楷体" panose="02010609060101010101" charset="-122"/>
                <a:ea typeface="楷体" panose="02010609060101010101" charset="-122"/>
                <a:cs typeface="楷体" panose="02010609060101010101" charset="-122"/>
                <a:sym typeface="+mn-ea"/>
              </a:rPr>
              <a:t>B</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．无偿</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没收  </a:t>
            </a:r>
            <a:r>
              <a:rPr lang="en-US" altLang="zh-CN" sz="2800" smtClean="0">
                <a:solidFill>
                  <a:srgbClr val="000000"/>
                </a:solidFill>
                <a:latin typeface="楷体" panose="02010609060101010101" charset="-122"/>
                <a:ea typeface="楷体" panose="02010609060101010101" charset="-122"/>
                <a:cs typeface="楷体" panose="02010609060101010101" charset="-122"/>
                <a:sym typeface="+mn-ea"/>
              </a:rPr>
              <a:t>C</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赎买政策  </a:t>
            </a:r>
            <a:r>
              <a:rPr lang="en-US" altLang="zh-CN" sz="2800" smtClean="0">
                <a:solidFill>
                  <a:srgbClr val="000000"/>
                </a:solidFill>
                <a:latin typeface="楷体" panose="02010609060101010101" charset="-122"/>
                <a:ea typeface="楷体" panose="02010609060101010101" charset="-122"/>
                <a:cs typeface="楷体" panose="02010609060101010101" charset="-122"/>
                <a:sym typeface="+mn-ea"/>
              </a:rPr>
              <a:t>D</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．政企分开</a:t>
            </a:r>
            <a:endParaRPr lang="en-US" altLang="zh-CN" sz="2800" smtClean="0">
              <a:solidFill>
                <a:srgbClr val="000000"/>
              </a:solidFill>
              <a:latin typeface="楷体" panose="02010609060101010101" charset="-122"/>
              <a:ea typeface="楷体" panose="02010609060101010101" charset="-122"/>
              <a:cs typeface="楷体" panose="02010609060101010101" charset="-122"/>
              <a:sym typeface="+mn-ea"/>
            </a:endParaRPr>
          </a:p>
          <a:p>
            <a:pPr algn="just" fontAlgn="auto">
              <a:lnSpc>
                <a:spcPts val="4260"/>
              </a:lnSpc>
            </a:pPr>
            <a:r>
              <a:rPr lang="en-US" altLang="zh-CN" sz="2800" smtClean="0">
                <a:solidFill>
                  <a:srgbClr val="000000"/>
                </a:solidFill>
                <a:latin typeface="楷体" panose="02010609060101010101" charset="-122"/>
                <a:ea typeface="楷体" panose="02010609060101010101" charset="-122"/>
                <a:cs typeface="楷体" panose="02010609060101010101" charset="-122"/>
                <a:sym typeface="+mn-ea"/>
              </a:rPr>
              <a:t>2</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在</a:t>
            </a:r>
            <a:r>
              <a:rPr lang="en-US" altLang="zh-CN" sz="2800">
                <a:solidFill>
                  <a:srgbClr val="000000"/>
                </a:solidFill>
                <a:latin typeface="楷体" panose="02010609060101010101" charset="-122"/>
                <a:ea typeface="楷体" panose="02010609060101010101" charset="-122"/>
                <a:cs typeface="楷体" panose="02010609060101010101" charset="-122"/>
                <a:sym typeface="+mn-ea"/>
              </a:rPr>
              <a:t>1956</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年</a:t>
            </a:r>
            <a:r>
              <a:rPr lang="en-US" altLang="zh-CN" sz="2800">
                <a:solidFill>
                  <a:srgbClr val="000000"/>
                </a:solidFill>
                <a:latin typeface="楷体" panose="02010609060101010101" charset="-122"/>
                <a:ea typeface="楷体" panose="02010609060101010101" charset="-122"/>
                <a:cs typeface="楷体" panose="02010609060101010101" charset="-122"/>
                <a:sym typeface="+mn-ea"/>
              </a:rPr>
              <a:t>1</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月</a:t>
            </a:r>
            <a:r>
              <a:rPr lang="en-US" altLang="zh-CN" sz="2800">
                <a:solidFill>
                  <a:srgbClr val="000000"/>
                </a:solidFill>
                <a:latin typeface="楷体" panose="02010609060101010101" charset="-122"/>
                <a:ea typeface="楷体" panose="02010609060101010101" charset="-122"/>
                <a:cs typeface="楷体" panose="02010609060101010101" charset="-122"/>
                <a:sym typeface="+mn-ea"/>
              </a:rPr>
              <a:t>25</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日的最高国务会议上，陈云对毛泽东说：“公私合营以后</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，东来顺</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的涮羊肉嚼不烂了，芝麻酱不香了，糖蒜不甜了，全聚德的烤鸭也</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不好吃</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了</a:t>
            </a:r>
            <a:r>
              <a:rPr lang="en-US" altLang="zh-CN" sz="2800">
                <a:solidFill>
                  <a:srgbClr val="000000"/>
                </a:solidFill>
                <a:latin typeface="楷体" panose="02010609060101010101" charset="-122"/>
                <a:ea typeface="楷体" panose="02010609060101010101" charset="-122"/>
                <a:cs typeface="楷体" panose="02010609060101010101" charset="-122"/>
                <a:sym typeface="+mn-ea"/>
              </a:rPr>
              <a:t>……”</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以上材料表明</a:t>
            </a:r>
            <a:r>
              <a:rPr lang="en-US" altLang="zh-CN" sz="2800" smtClean="0">
                <a:solidFill>
                  <a:srgbClr val="000000"/>
                </a:solidFill>
                <a:latin typeface="楷体" panose="02010609060101010101" charset="-122"/>
                <a:ea typeface="楷体" panose="02010609060101010101" charset="-122"/>
                <a:cs typeface="楷体" panose="02010609060101010101" charset="-122"/>
                <a:sym typeface="+mn-ea"/>
              </a:rPr>
              <a:t>(       )</a:t>
            </a:r>
            <a:endParaRPr lang="en-US" altLang="zh-CN" sz="2800">
              <a:solidFill>
                <a:srgbClr val="000000"/>
              </a:solidFill>
              <a:latin typeface="楷体" panose="02010609060101010101" charset="-122"/>
              <a:ea typeface="楷体" panose="02010609060101010101" charset="-122"/>
              <a:cs typeface="楷体" panose="02010609060101010101" charset="-122"/>
            </a:endParaRPr>
          </a:p>
          <a:p>
            <a:pPr indent="266700" algn="just" fontAlgn="auto">
              <a:lnSpc>
                <a:spcPts val="4260"/>
              </a:lnSpc>
            </a:pPr>
            <a:r>
              <a:rPr lang="en-US" altLang="zh-CN" sz="2800">
                <a:solidFill>
                  <a:srgbClr val="000000"/>
                </a:solidFill>
                <a:latin typeface="楷体" panose="02010609060101010101" charset="-122"/>
                <a:ea typeface="楷体" panose="02010609060101010101" charset="-122"/>
                <a:cs typeface="楷体" panose="02010609060101010101" charset="-122"/>
                <a:sym typeface="+mn-ea"/>
              </a:rPr>
              <a:t>A</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．进行三大改造，很有</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必要       </a:t>
            </a:r>
            <a:r>
              <a:rPr lang="en-US" altLang="zh-CN" sz="2800" smtClean="0">
                <a:solidFill>
                  <a:srgbClr val="000000"/>
                </a:solidFill>
                <a:latin typeface="楷体" panose="02010609060101010101" charset="-122"/>
                <a:ea typeface="楷体" panose="02010609060101010101" charset="-122"/>
                <a:cs typeface="楷体" panose="02010609060101010101" charset="-122"/>
                <a:sym typeface="+mn-ea"/>
              </a:rPr>
              <a:t>B</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．进行三大改造，效果极好</a:t>
            </a:r>
            <a:endParaRPr lang="zh-CN" altLang="en-US" sz="2800">
              <a:solidFill>
                <a:srgbClr val="000000"/>
              </a:solidFill>
              <a:latin typeface="楷体" panose="02010609060101010101" charset="-122"/>
              <a:ea typeface="楷体" panose="02010609060101010101" charset="-122"/>
              <a:cs typeface="楷体" panose="02010609060101010101" charset="-122"/>
            </a:endParaRPr>
          </a:p>
          <a:p>
            <a:pPr indent="266700" algn="just" fontAlgn="auto">
              <a:lnSpc>
                <a:spcPts val="4260"/>
              </a:lnSpc>
            </a:pPr>
            <a:r>
              <a:rPr lang="en-US" altLang="zh-CN" sz="2800">
                <a:solidFill>
                  <a:srgbClr val="000000"/>
                </a:solidFill>
                <a:latin typeface="楷体" panose="02010609060101010101" charset="-122"/>
                <a:ea typeface="楷体" panose="02010609060101010101" charset="-122"/>
                <a:cs typeface="楷体" panose="02010609060101010101" charset="-122"/>
                <a:sym typeface="+mn-ea"/>
              </a:rPr>
              <a:t>C</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．进行三大改造，违背</a:t>
            </a:r>
            <a:r>
              <a:rPr lang="zh-CN" altLang="en-US" sz="2800" smtClean="0">
                <a:solidFill>
                  <a:srgbClr val="000000"/>
                </a:solidFill>
                <a:latin typeface="楷体" panose="02010609060101010101" charset="-122"/>
                <a:ea typeface="楷体" panose="02010609060101010101" charset="-122"/>
                <a:cs typeface="楷体" panose="02010609060101010101" charset="-122"/>
                <a:sym typeface="+mn-ea"/>
              </a:rPr>
              <a:t>规律       </a:t>
            </a:r>
            <a:r>
              <a:rPr lang="en-US" altLang="zh-CN" sz="2800" smtClean="0">
                <a:solidFill>
                  <a:srgbClr val="000000"/>
                </a:solidFill>
                <a:latin typeface="楷体" panose="02010609060101010101" charset="-122"/>
                <a:ea typeface="楷体" panose="02010609060101010101" charset="-122"/>
                <a:cs typeface="楷体" panose="02010609060101010101" charset="-122"/>
                <a:sym typeface="+mn-ea"/>
              </a:rPr>
              <a:t>D</a:t>
            </a:r>
            <a:r>
              <a:rPr lang="zh-CN" altLang="en-US" sz="2800">
                <a:solidFill>
                  <a:srgbClr val="000000"/>
                </a:solidFill>
                <a:latin typeface="楷体" panose="02010609060101010101" charset="-122"/>
                <a:ea typeface="楷体" panose="02010609060101010101" charset="-122"/>
                <a:cs typeface="楷体" panose="02010609060101010101" charset="-122"/>
                <a:sym typeface="+mn-ea"/>
              </a:rPr>
              <a:t>．三大改造后期，出现问题</a:t>
            </a:r>
            <a:endParaRPr lang="en-US" altLang="zh-CN" sz="2800">
              <a:latin typeface="楷体" panose="02010609060101010101" charset="-122"/>
              <a:ea typeface="楷体" panose="02010609060101010101" charset="-122"/>
              <a:cs typeface="楷体" panose="02010609060101010101" charset="-122"/>
              <a:sym typeface="+mn-ea"/>
            </a:endParaRPr>
          </a:p>
        </p:txBody>
      </p:sp>
      <p:sp>
        <p:nvSpPr>
          <p:cNvPr id="12" name="A_8e0a8"/>
          <p:cNvSpPr/>
          <p:nvPr>
            <p:custDataLst>
              <p:tags r:id="rId6"/>
            </p:custDataLst>
          </p:nvPr>
        </p:nvSpPr>
        <p:spPr>
          <a:xfrm>
            <a:off x="4050665" y="2237740"/>
            <a:ext cx="933450" cy="55689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rgbClr val="4F81BD">
                    <a:shade val="50000"/>
                  </a:srgbClr>
                </a:solidFill>
                <a:prstDash val="solid"/>
                <a:miter lim="800000"/>
                <a:headEnd/>
                <a:tailEnd/>
              </a14:hiddenLine>
            </a:ext>
          </a:extLst>
        </p:spPr>
        <p:style>
          <a:lnRef idx="2">
            <a:srgbClr val="4F81BD">
              <a:shade val="50000"/>
            </a:srgbClr>
          </a:lnRef>
          <a:fillRef idx="1">
            <a:srgbClr val="4F81BD"/>
          </a:fillRef>
          <a:effectRef idx="0">
            <a:srgbClr val="4F81BD"/>
          </a:effectRef>
          <a:fontRef idx="minor">
            <a:srgbClr val="FFFFFF"/>
          </a:fontRef>
        </p:style>
        <p:txBody>
          <a:bodyPr rtlCol="0" anchor="ctr"/>
          <a:lstStyle/>
          <a:p>
            <a:pPr>
              <a:lnSpc>
                <a:spcPct val="100000"/>
              </a:lnSpc>
            </a:pPr>
            <a:r>
              <a:rPr lang="en-US" altLang="zh-CN" sz="3385"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C   </a:t>
            </a:r>
            <a:endParaRPr lang="en-US" altLang="zh-CN" sz="3385"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4" name="A_8e0a8"/>
          <p:cNvSpPr/>
          <p:nvPr>
            <p:custDataLst>
              <p:tags r:id="rId7"/>
            </p:custDataLst>
          </p:nvPr>
        </p:nvSpPr>
        <p:spPr>
          <a:xfrm>
            <a:off x="7664450" y="4439920"/>
            <a:ext cx="933450" cy="55689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rgbClr val="4F81BD">
                    <a:shade val="50000"/>
                  </a:srgbClr>
                </a:solidFill>
                <a:prstDash val="solid"/>
                <a:miter lim="800000"/>
                <a:headEnd/>
                <a:tailEnd/>
              </a14:hiddenLine>
            </a:ext>
          </a:extLst>
        </p:spPr>
        <p:style>
          <a:lnRef idx="2">
            <a:srgbClr val="4F81BD">
              <a:shade val="50000"/>
            </a:srgbClr>
          </a:lnRef>
          <a:fillRef idx="1">
            <a:srgbClr val="4F81BD"/>
          </a:fillRef>
          <a:effectRef idx="0">
            <a:srgbClr val="4F81BD"/>
          </a:effectRef>
          <a:fontRef idx="minor">
            <a:srgbClr val="FFFFFF"/>
          </a:fontRef>
        </p:style>
        <p:txBody>
          <a:bodyPr rtlCol="0" anchor="ctr"/>
          <a:lstStyle/>
          <a:p>
            <a:pPr>
              <a:lnSpc>
                <a:spcPct val="100000"/>
              </a:lnSpc>
            </a:pPr>
            <a:r>
              <a:rPr lang="en-US" altLang="zh-CN" sz="3385"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D   </a:t>
            </a:r>
            <a:endParaRPr lang="en-US" altLang="zh-CN" sz="3385"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pic>
        <p:nvPicPr>
          <p:cNvPr id="9" name="图片 45059"/>
          <p:cNvPicPr>
            <a:picLocks noChangeAspect="1" noChangeArrowheads="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bwMode="auto">
          <a:xfrm>
            <a:off x="9057640" y="955040"/>
            <a:ext cx="2639060" cy="18402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90245" y="864870"/>
            <a:ext cx="10487660" cy="5692775"/>
          </a:xfrm>
          <a:prstGeom prst="rect">
            <a:avLst/>
          </a:prstGeom>
          <a:noFill/>
        </p:spPr>
        <p:txBody>
          <a:bodyPr wrap="square" rtlCol="0" anchor="t">
            <a:spAutoFit/>
          </a:bodyPr>
          <a:p>
            <a:r>
              <a:rPr lang="zh-CN" altLang="en-US" sz="2800" b="1">
                <a:latin typeface="华文楷体" panose="02010600040101010101" charset="-122"/>
                <a:ea typeface="华文楷体" panose="02010600040101010101" charset="-122"/>
                <a:cs typeface="华文楷体" panose="02010600040101010101" charset="-122"/>
              </a:rPr>
              <a:t>阅读下列材料： </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材料一   1954年在武进和郊区建立第一批初级农业生产合作社，此后农业生产合作化运动迅猛发展。同时，党和政府有计划地引导手工业者组织起来，1956年初组成专业联社、基层合作社，并建立常州手工联社，个体经济发展为集体经济……</a:t>
            </a:r>
            <a:endParaRPr lang="zh-CN" altLang="en-US" sz="2800" b="1">
              <a:latin typeface="华文楷体" panose="02010600040101010101" charset="-122"/>
              <a:ea typeface="华文楷体" panose="02010600040101010101" charset="-122"/>
              <a:cs typeface="华文楷体" panose="02010600040101010101" charset="-122"/>
            </a:endParaRPr>
          </a:p>
          <a:p>
            <a:pPr algn="r"/>
            <a:r>
              <a:rPr lang="en-US" altLang="zh-CN" sz="2800" b="1">
                <a:latin typeface="华文楷体" panose="02010600040101010101" charset="-122"/>
                <a:ea typeface="华文楷体" panose="02010600040101010101" charset="-122"/>
                <a:cs typeface="华文楷体" panose="02010600040101010101" charset="-122"/>
              </a:rPr>
              <a:t>——</a:t>
            </a:r>
            <a:r>
              <a:rPr lang="zh-CN" altLang="en-US" sz="2800" b="1">
                <a:latin typeface="华文楷体" panose="02010600040101010101" charset="-122"/>
                <a:ea typeface="华文楷体" panose="02010600040101010101" charset="-122"/>
                <a:cs typeface="华文楷体" panose="02010600040101010101" charset="-122"/>
              </a:rPr>
              <a:t>《常州历史》</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材料二   江苏省江宁县</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 </a:t>
            </a:r>
            <a:r>
              <a:rPr lang="en-US" altLang="zh-CN" sz="2800" b="1">
                <a:latin typeface="华文楷体" panose="02010600040101010101" charset="-122"/>
                <a:ea typeface="华文楷体" panose="02010600040101010101" charset="-122"/>
                <a:cs typeface="华文楷体" panose="02010600040101010101" charset="-122"/>
              </a:rPr>
              <a:t>              </a:t>
            </a:r>
            <a:r>
              <a:rPr lang="zh-CN" altLang="en-US" sz="2800" b="1">
                <a:latin typeface="华文楷体" panose="02010600040101010101" charset="-122"/>
                <a:ea typeface="华文楷体" panose="02010600040101010101" charset="-122"/>
                <a:cs typeface="华文楷体" panose="02010600040101010101" charset="-122"/>
              </a:rPr>
              <a:t>公私合营股票 </a:t>
            </a:r>
            <a:endParaRPr lang="zh-CN" altLang="en-US" sz="2800" b="1">
              <a:latin typeface="华文楷体" panose="02010600040101010101" charset="-122"/>
              <a:ea typeface="华文楷体" panose="02010600040101010101" charset="-122"/>
              <a:cs typeface="华文楷体" panose="02010600040101010101" charset="-122"/>
            </a:endParaRPr>
          </a:p>
          <a:p>
            <a:endParaRPr lang="zh-CN" altLang="en-US" sz="2800" b="1">
              <a:latin typeface="华文楷体" panose="02010600040101010101" charset="-122"/>
              <a:ea typeface="华文楷体" panose="02010600040101010101" charset="-122"/>
              <a:cs typeface="华文楷体" panose="02010600040101010101" charset="-122"/>
            </a:endParaRPr>
          </a:p>
          <a:p>
            <a:endParaRPr lang="zh-CN" altLang="en-US" sz="2800" b="1">
              <a:latin typeface="华文楷体" panose="02010600040101010101" charset="-122"/>
              <a:ea typeface="华文楷体" panose="02010600040101010101" charset="-122"/>
              <a:cs typeface="华文楷体" panose="02010600040101010101" charset="-122"/>
            </a:endParaRPr>
          </a:p>
          <a:p>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请回答： （1）材料一反映的是什么历史事件？ </a:t>
            </a:r>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b="1">
                <a:latin typeface="华文楷体" panose="02010600040101010101" charset="-122"/>
                <a:ea typeface="华文楷体" panose="02010600040101010101" charset="-122"/>
                <a:cs typeface="华文楷体" panose="02010600040101010101" charset="-122"/>
              </a:rPr>
              <a:t>（2）材料二可以作为什么历史事件的历史见证？</a:t>
            </a:r>
            <a:endParaRPr lang="zh-CN" altLang="en-US" sz="2800" b="1">
              <a:latin typeface="华文楷体" panose="02010600040101010101" charset="-122"/>
              <a:ea typeface="华文楷体" panose="02010600040101010101" charset="-122"/>
              <a:cs typeface="华文楷体" panose="02010600040101010101" charset="-122"/>
            </a:endParaRPr>
          </a:p>
        </p:txBody>
      </p:sp>
      <p:sp>
        <p:nvSpPr>
          <p:cNvPr id="4" name="圆角矩形 3"/>
          <p:cNvSpPr/>
          <p:nvPr>
            <p:custDataLst>
              <p:tags r:id="rId1"/>
            </p:custDataLst>
          </p:nvPr>
        </p:nvSpPr>
        <p:spPr>
          <a:xfrm rot="20940000">
            <a:off x="38735" y="180975"/>
            <a:ext cx="1956435" cy="5930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lvl="0" indent="0" algn="l">
              <a:lnSpc>
                <a:spcPct val="120000"/>
              </a:lnSpc>
              <a:spcBef>
                <a:spcPct val="0"/>
              </a:spcBef>
              <a:spcAft>
                <a:spcPct val="0"/>
              </a:spcAft>
              <a:buSzTx/>
            </a:pPr>
            <a:r>
              <a:rPr lang="zh-CN" altLang="en-US" sz="3200" b="1">
                <a:solidFill>
                  <a:srgbClr val="FFC000"/>
                </a:solidFill>
                <a:effectLst>
                  <a:outerShdw blurRad="38100" dist="38100" dir="2700000" algn="tl">
                    <a:srgbClr val="000000">
                      <a:alpha val="43137"/>
                    </a:srgbClr>
                  </a:outerShdw>
                </a:effectLst>
              </a:rPr>
              <a:t>随堂训练</a:t>
            </a:r>
            <a:endParaRPr lang="zh-CN" altLang="en-US" sz="3200" b="1">
              <a:solidFill>
                <a:srgbClr val="FFC000"/>
              </a:solidFill>
              <a:effectLst>
                <a:outerShdw blurRad="38100" dist="38100" dir="2700000" algn="tl">
                  <a:srgbClr val="000000">
                    <a:alpha val="43137"/>
                  </a:srgbClr>
                </a:outerShdw>
              </a:effectLst>
            </a:endParaRPr>
          </a:p>
        </p:txBody>
      </p:sp>
      <p:sp>
        <p:nvSpPr>
          <p:cNvPr id="6" name="矩形 5"/>
          <p:cNvSpPr/>
          <p:nvPr userDrawn="1">
            <p:custDataLst>
              <p:tags r:id="rId2"/>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pic>
        <p:nvPicPr>
          <p:cNvPr id="5" name="图片 4" descr="f5164473461c73d8e56d2036ef3bcb4c"/>
          <p:cNvPicPr>
            <a:picLocks noChangeAspect="1"/>
          </p:cNvPicPr>
          <p:nvPr/>
        </p:nvPicPr>
        <p:blipFill>
          <a:blip r:embed="rId3"/>
          <a:stretch>
            <a:fillRect/>
          </a:stretch>
        </p:blipFill>
        <p:spPr>
          <a:xfrm>
            <a:off x="4477385" y="3348355"/>
            <a:ext cx="4497070" cy="21405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29540" y="120015"/>
            <a:ext cx="11932920" cy="6618605"/>
          </a:xfrm>
          <a:prstGeom prst="rect">
            <a:avLst/>
          </a:prstGeom>
          <a:noFill/>
          <a:ln w="34925" cmpd="sng">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0" name="图片 99"/>
          <p:cNvPicPr/>
          <p:nvPr/>
        </p:nvPicPr>
        <p:blipFill>
          <a:blip r:embed="rId1"/>
          <a:srcRect l="5608" t="9194" r="3636" b="3778"/>
          <a:stretch>
            <a:fillRect/>
          </a:stretch>
        </p:blipFill>
        <p:spPr>
          <a:xfrm>
            <a:off x="822960" y="2813685"/>
            <a:ext cx="3669030" cy="2595880"/>
          </a:xfrm>
          <a:prstGeom prst="rect">
            <a:avLst/>
          </a:prstGeom>
          <a:noFill/>
          <a:ln w="9525">
            <a:noFill/>
          </a:ln>
        </p:spPr>
      </p:pic>
      <p:pic>
        <p:nvPicPr>
          <p:cNvPr id="101" name="图片 100"/>
          <p:cNvPicPr/>
          <p:nvPr/>
        </p:nvPicPr>
        <p:blipFill>
          <a:blip r:embed="rId2"/>
          <a:stretch>
            <a:fillRect/>
          </a:stretch>
        </p:blipFill>
        <p:spPr>
          <a:xfrm>
            <a:off x="4706620" y="2814320"/>
            <a:ext cx="2416175" cy="2595245"/>
          </a:xfrm>
          <a:prstGeom prst="rect">
            <a:avLst/>
          </a:prstGeom>
          <a:noFill/>
          <a:ln w="9525">
            <a:noFill/>
          </a:ln>
        </p:spPr>
      </p:pic>
      <p:pic>
        <p:nvPicPr>
          <p:cNvPr id="102" name="图片 101"/>
          <p:cNvPicPr/>
          <p:nvPr>
            <p:custDataLst>
              <p:tags r:id="rId3"/>
            </p:custDataLst>
          </p:nvPr>
        </p:nvPicPr>
        <p:blipFill>
          <a:blip r:embed="rId4"/>
          <a:stretch>
            <a:fillRect/>
          </a:stretch>
        </p:blipFill>
        <p:spPr>
          <a:xfrm>
            <a:off x="7337425" y="2814320"/>
            <a:ext cx="4054475" cy="2595880"/>
          </a:xfrm>
          <a:prstGeom prst="rect">
            <a:avLst/>
          </a:prstGeom>
          <a:noFill/>
          <a:ln w="9525">
            <a:noFill/>
          </a:ln>
        </p:spPr>
      </p:pic>
      <p:sp>
        <p:nvSpPr>
          <p:cNvPr id="4098" name="文本框 1"/>
          <p:cNvSpPr txBox="1">
            <a:spLocks noChangeArrowheads="1"/>
          </p:cNvSpPr>
          <p:nvPr>
            <p:custDataLst>
              <p:tags r:id="rId5"/>
            </p:custDataLst>
          </p:nvPr>
        </p:nvSpPr>
        <p:spPr bwMode="auto">
          <a:xfrm>
            <a:off x="645795" y="737870"/>
            <a:ext cx="10345420" cy="1106805"/>
          </a:xfrm>
          <a:prstGeom prst="rect">
            <a:avLst/>
          </a:prstGeom>
          <a:noFill/>
          <a:ln>
            <a:noFill/>
          </a:ln>
          <a:extLst>
            <a:ext uri="{909E8E84-426E-40DD-AFC4-6F175D3DCCD1}">
              <a14:hiddenFill xmlns:a14="http://schemas.microsoft.com/office/drawing/2010/main">
                <a:solidFill>
                  <a:schemeClr val="bg1"/>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lnSpc>
                <a:spcPct val="100000"/>
              </a:lnSpc>
            </a:pPr>
            <a:r>
              <a:rPr lang="zh-CN" altLang="en-US" sz="6600" b="1">
                <a:solidFill>
                  <a:schemeClr val="tx1"/>
                </a:solidFill>
                <a:latin typeface="华文行楷" panose="02010800040101010101" charset="-122"/>
                <a:ea typeface="华文行楷" panose="02010800040101010101" charset="-122"/>
                <a:cs typeface="华文行楷" panose="02010800040101010101" charset="-122"/>
              </a:rPr>
              <a:t>第</a:t>
            </a:r>
            <a:r>
              <a:rPr lang="en-US" altLang="zh-CN" sz="6600" b="1">
                <a:solidFill>
                  <a:schemeClr val="tx1"/>
                </a:solidFill>
                <a:latin typeface="华文行楷" panose="02010800040101010101" charset="-122"/>
                <a:ea typeface="华文行楷" panose="02010800040101010101" charset="-122"/>
                <a:cs typeface="华文行楷" panose="02010800040101010101" charset="-122"/>
              </a:rPr>
              <a:t>5</a:t>
            </a:r>
            <a:r>
              <a:rPr lang="zh-CN" altLang="en-US" sz="6600" b="1">
                <a:solidFill>
                  <a:schemeClr val="tx1"/>
                </a:solidFill>
                <a:latin typeface="华文行楷" panose="02010800040101010101" charset="-122"/>
                <a:ea typeface="华文行楷" panose="02010800040101010101" charset="-122"/>
                <a:cs typeface="华文行楷" panose="02010800040101010101" charset="-122"/>
              </a:rPr>
              <a:t>课</a:t>
            </a:r>
            <a:r>
              <a:rPr lang="en-US" altLang="zh-CN" sz="6600" b="1">
                <a:solidFill>
                  <a:schemeClr val="tx1"/>
                </a:solidFill>
                <a:latin typeface="华文行楷" panose="02010800040101010101" charset="-122"/>
                <a:ea typeface="华文行楷" panose="02010800040101010101" charset="-122"/>
                <a:cs typeface="华文行楷" panose="02010800040101010101" charset="-122"/>
              </a:rPr>
              <a:t>   </a:t>
            </a:r>
            <a:r>
              <a:rPr lang="zh-CN" sz="6600" b="1">
                <a:solidFill>
                  <a:schemeClr val="tx1"/>
                </a:solidFill>
                <a:latin typeface="华文行楷" panose="02010800040101010101" charset="-122"/>
                <a:ea typeface="华文行楷" panose="02010800040101010101" charset="-122"/>
                <a:cs typeface="华文行楷" panose="02010800040101010101" charset="-122"/>
              </a:rPr>
              <a:t>三大改造</a:t>
            </a:r>
            <a:endParaRPr lang="zh-CN" sz="6600" b="1">
              <a:solidFill>
                <a:schemeClr val="tx1"/>
              </a:solidFill>
              <a:latin typeface="华文行楷" panose="02010800040101010101" charset="-122"/>
              <a:ea typeface="华文行楷" panose="02010800040101010101" charset="-122"/>
              <a:cs typeface="华文行楷" panose="02010800040101010101" charset="-122"/>
            </a:endParaRPr>
          </a:p>
        </p:txBody>
      </p:sp>
      <p:sp>
        <p:nvSpPr>
          <p:cNvPr id="2" name="文本框 1"/>
          <p:cNvSpPr txBox="1"/>
          <p:nvPr/>
        </p:nvSpPr>
        <p:spPr>
          <a:xfrm>
            <a:off x="645795" y="5620385"/>
            <a:ext cx="10907395" cy="953135"/>
          </a:xfrm>
          <a:prstGeom prst="rect">
            <a:avLst/>
          </a:prstGeom>
          <a:solidFill>
            <a:schemeClr val="accent1">
              <a:lumMod val="20000"/>
              <a:lumOff val="80000"/>
            </a:schemeClr>
          </a:solidFill>
          <a:ln w="3175">
            <a:solidFill>
              <a:schemeClr val="tx1"/>
            </a:solidFill>
            <a:prstDash val="sysDot"/>
          </a:ln>
        </p:spPr>
        <p:txBody>
          <a:bodyPr wrap="square" rtlCol="0" anchor="t">
            <a:spAutoFit/>
          </a:bodyPr>
          <a:p>
            <a:pPr lvl="0" algn="l">
              <a:spcBef>
                <a:spcPct val="50000"/>
              </a:spcBef>
              <a:buClrTx/>
              <a:buSzTx/>
              <a:buFontTx/>
            </a:pPr>
            <a:r>
              <a:rPr lang="en-US" altLang="zh-CN" sz="2800" b="1" dirty="0">
                <a:solidFill>
                  <a:srgbClr val="FF0000"/>
                </a:solidFill>
                <a:latin typeface="华文楷体" panose="02010600040101010101" charset="-122"/>
                <a:ea typeface="华文楷体" panose="02010600040101010101" charset="-122"/>
                <a:cs typeface="华文中宋" panose="02010600040101010101" charset="-122"/>
                <a:sym typeface="+mn-ea"/>
              </a:rPr>
              <a:t>       “</a:t>
            </a:r>
            <a:r>
              <a:rPr lang="zh-CN" altLang="en-US" sz="2800" b="1" dirty="0">
                <a:solidFill>
                  <a:srgbClr val="FF0000"/>
                </a:solidFill>
                <a:latin typeface="华文楷体" panose="02010600040101010101" charset="-122"/>
                <a:ea typeface="华文楷体" panose="02010600040101010101" charset="-122"/>
                <a:cs typeface="华文中宋" panose="02010600040101010101" charset="-122"/>
                <a:sym typeface="+mn-ea"/>
              </a:rPr>
              <a:t>三</a:t>
            </a:r>
            <a:r>
              <a:rPr lang="en-US" altLang="zh-CN" sz="2800" b="1" dirty="0">
                <a:solidFill>
                  <a:srgbClr val="FF0000"/>
                </a:solidFill>
                <a:latin typeface="华文楷体" panose="02010600040101010101" charset="-122"/>
                <a:ea typeface="华文楷体" panose="02010600040101010101" charset="-122"/>
                <a:cs typeface="华文中宋" panose="02010600040101010101" charset="-122"/>
                <a:sym typeface="+mn-ea"/>
              </a:rPr>
              <a:t>”</a:t>
            </a:r>
            <a:r>
              <a:rPr lang="zh-CN" altLang="en-US" sz="2800" b="1" dirty="0">
                <a:latin typeface="华文楷体" panose="02010600040101010101" charset="-122"/>
                <a:ea typeface="华文楷体" panose="02010600040101010101" charset="-122"/>
                <a:cs typeface="华文中宋" panose="02010600040101010101" charset="-122"/>
                <a:sym typeface="+mn-ea"/>
              </a:rPr>
              <a:t>是指</a:t>
            </a:r>
            <a:r>
              <a:rPr lang="zh-CN" altLang="en-US" sz="2800" b="1" dirty="0">
                <a:solidFill>
                  <a:srgbClr val="FF0000"/>
                </a:solidFill>
                <a:latin typeface="华文楷体" panose="02010600040101010101" charset="-122"/>
                <a:ea typeface="华文楷体" panose="02010600040101010101" charset="-122"/>
                <a:cs typeface="华文中宋" panose="02010600040101010101" charset="-122"/>
                <a:sym typeface="+mn-ea"/>
              </a:rPr>
              <a:t>农业</a:t>
            </a:r>
            <a:r>
              <a:rPr lang="zh-CN" altLang="en-US" sz="2800" b="1" dirty="0">
                <a:latin typeface="华文楷体" panose="02010600040101010101" charset="-122"/>
                <a:ea typeface="华文楷体" panose="02010600040101010101" charset="-122"/>
                <a:cs typeface="华文中宋" panose="02010600040101010101" charset="-122"/>
                <a:sym typeface="+mn-ea"/>
              </a:rPr>
              <a:t>、</a:t>
            </a:r>
            <a:r>
              <a:rPr lang="zh-CN" altLang="en-US" sz="2800" b="1" dirty="0">
                <a:solidFill>
                  <a:srgbClr val="FF0000"/>
                </a:solidFill>
                <a:latin typeface="华文楷体" panose="02010600040101010101" charset="-122"/>
                <a:ea typeface="华文楷体" panose="02010600040101010101" charset="-122"/>
                <a:cs typeface="华文中宋" panose="02010600040101010101" charset="-122"/>
                <a:sym typeface="+mn-ea"/>
              </a:rPr>
              <a:t>手工业</a:t>
            </a:r>
            <a:r>
              <a:rPr lang="zh-CN" altLang="en-US" sz="2800" b="1" dirty="0">
                <a:latin typeface="华文楷体" panose="02010600040101010101" charset="-122"/>
                <a:ea typeface="华文楷体" panose="02010600040101010101" charset="-122"/>
                <a:cs typeface="华文中宋" panose="02010600040101010101" charset="-122"/>
                <a:sym typeface="+mn-ea"/>
              </a:rPr>
              <a:t>、</a:t>
            </a:r>
            <a:r>
              <a:rPr lang="zh-CN" altLang="en-US" sz="2800" b="1" dirty="0">
                <a:solidFill>
                  <a:srgbClr val="FF0000"/>
                </a:solidFill>
                <a:latin typeface="华文楷体" panose="02010600040101010101" charset="-122"/>
                <a:ea typeface="华文楷体" panose="02010600040101010101" charset="-122"/>
                <a:cs typeface="华文中宋" panose="02010600040101010101" charset="-122"/>
                <a:sym typeface="+mn-ea"/>
              </a:rPr>
              <a:t>资本主义工商业</a:t>
            </a:r>
            <a:r>
              <a:rPr lang="zh-CN" altLang="en-US" sz="2800" b="1" dirty="0">
                <a:solidFill>
                  <a:schemeClr val="tx1"/>
                </a:solidFill>
                <a:latin typeface="华文楷体" panose="02010600040101010101" charset="-122"/>
                <a:ea typeface="华文楷体" panose="02010600040101010101" charset="-122"/>
                <a:cs typeface="华文中宋" panose="02010600040101010101" charset="-122"/>
                <a:sym typeface="+mn-ea"/>
              </a:rPr>
              <a:t>。</a:t>
            </a:r>
            <a:endParaRPr lang="zh-CN" altLang="en-US" sz="2800" b="1" dirty="0">
              <a:solidFill>
                <a:srgbClr val="FF0000"/>
              </a:solidFill>
              <a:latin typeface="华文楷体" panose="02010600040101010101" charset="-122"/>
              <a:ea typeface="华文楷体" panose="02010600040101010101" charset="-122"/>
              <a:cs typeface="华文中宋" panose="02010600040101010101" charset="-122"/>
              <a:sym typeface="+mn-ea"/>
            </a:endParaRPr>
          </a:p>
          <a:p>
            <a:pPr lvl="0" algn="l" fontAlgn="auto">
              <a:spcBef>
                <a:spcPts val="0"/>
              </a:spcBef>
              <a:buClrTx/>
              <a:buSzTx/>
              <a:buFontTx/>
            </a:pPr>
            <a:r>
              <a:rPr lang="en-US" altLang="zh-CN" sz="2800" b="1" dirty="0">
                <a:latin typeface="华文楷体" panose="02010600040101010101" charset="-122"/>
                <a:ea typeface="华文楷体" panose="02010600040101010101" charset="-122"/>
                <a:cs typeface="华文中宋" panose="02010600040101010101" charset="-122"/>
                <a:sym typeface="+mn-ea"/>
              </a:rPr>
              <a:t>        </a:t>
            </a:r>
            <a:r>
              <a:rPr lang="en-US" altLang="zh-CN" sz="2800" b="1" dirty="0">
                <a:solidFill>
                  <a:srgbClr val="FF0000"/>
                </a:solidFill>
                <a:latin typeface="华文楷体" panose="02010600040101010101" charset="-122"/>
                <a:ea typeface="华文楷体" panose="02010600040101010101" charset="-122"/>
                <a:cs typeface="华文中宋" panose="02010600040101010101" charset="-122"/>
                <a:sym typeface="+mn-ea"/>
              </a:rPr>
              <a:t>“</a:t>
            </a:r>
            <a:r>
              <a:rPr lang="zh-CN" altLang="en-US" sz="2800" b="1" dirty="0">
                <a:solidFill>
                  <a:srgbClr val="FF0000"/>
                </a:solidFill>
                <a:latin typeface="华文楷体" panose="02010600040101010101" charset="-122"/>
                <a:ea typeface="华文楷体" panose="02010600040101010101" charset="-122"/>
                <a:cs typeface="华文中宋" panose="02010600040101010101" charset="-122"/>
                <a:sym typeface="+mn-ea"/>
              </a:rPr>
              <a:t>改造</a:t>
            </a:r>
            <a:r>
              <a:rPr lang="en-US" altLang="zh-CN" sz="2800" b="1" dirty="0">
                <a:solidFill>
                  <a:srgbClr val="FF0000"/>
                </a:solidFill>
                <a:latin typeface="华文楷体" panose="02010600040101010101" charset="-122"/>
                <a:ea typeface="华文楷体" panose="02010600040101010101" charset="-122"/>
                <a:cs typeface="华文中宋" panose="02010600040101010101" charset="-122"/>
                <a:sym typeface="+mn-ea"/>
              </a:rPr>
              <a:t>”</a:t>
            </a:r>
            <a:r>
              <a:rPr lang="zh-CN" altLang="en-US" sz="2800" b="1" dirty="0">
                <a:latin typeface="华文楷体" panose="02010600040101010101" charset="-122"/>
                <a:ea typeface="华文楷体" panose="02010600040101010101" charset="-122"/>
                <a:cs typeface="华文中宋" panose="02010600040101010101" charset="-122"/>
                <a:sym typeface="+mn-ea"/>
              </a:rPr>
              <a:t>是指</a:t>
            </a:r>
            <a:r>
              <a:rPr lang="zh-CN" altLang="en-US" sz="2800" b="1" dirty="0">
                <a:solidFill>
                  <a:srgbClr val="FF0000"/>
                </a:solidFill>
                <a:latin typeface="华文楷体" panose="02010600040101010101" charset="-122"/>
                <a:ea typeface="华文楷体" panose="02010600040101010101" charset="-122"/>
                <a:cs typeface="华文中宋" panose="02010600040101010101" charset="-122"/>
                <a:sym typeface="+mn-ea"/>
              </a:rPr>
              <a:t>社会主义改造</a:t>
            </a:r>
            <a:r>
              <a:rPr lang="zh-CN" altLang="en-US" sz="2800" b="1" dirty="0">
                <a:latin typeface="华文楷体" panose="02010600040101010101" charset="-122"/>
                <a:ea typeface="华文楷体" panose="02010600040101010101" charset="-122"/>
                <a:cs typeface="华文中宋" panose="02010600040101010101" charset="-122"/>
                <a:sym typeface="+mn-ea"/>
              </a:rPr>
              <a:t>。</a:t>
            </a:r>
            <a:endParaRPr lang="zh-CN" altLang="en-US" sz="2800" b="1" dirty="0">
              <a:latin typeface="华文楷体" panose="02010600040101010101" charset="-122"/>
              <a:ea typeface="华文楷体" panose="02010600040101010101" charset="-122"/>
              <a:cs typeface="华文中宋" panose="02010600040101010101" charset="-122"/>
              <a:sym typeface="+mn-ea"/>
            </a:endParaRPr>
          </a:p>
        </p:txBody>
      </p:sp>
      <p:sp>
        <p:nvSpPr>
          <p:cNvPr id="10251" name="矩形 52235"/>
          <p:cNvSpPr/>
          <p:nvPr/>
        </p:nvSpPr>
        <p:spPr>
          <a:xfrm>
            <a:off x="645795" y="2708910"/>
            <a:ext cx="10907395" cy="2805430"/>
          </a:xfrm>
          <a:prstGeom prst="rect">
            <a:avLst/>
          </a:prstGeom>
          <a:noFill/>
          <a:ln w="57150" cap="rnd" cmpd="sng">
            <a:solidFill>
              <a:srgbClr val="990000"/>
            </a:solidFill>
            <a:prstDash val="sysDot"/>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387" name="文本框 124944"/>
          <p:cNvSpPr txBox="1"/>
          <p:nvPr>
            <p:custDataLst>
              <p:tags r:id="rId2"/>
            </p:custDataLst>
          </p:nvPr>
        </p:nvSpPr>
        <p:spPr>
          <a:xfrm>
            <a:off x="2610485" y="1292225"/>
            <a:ext cx="8780145" cy="1814830"/>
          </a:xfrm>
          <a:prstGeom prst="rect">
            <a:avLst/>
          </a:prstGeom>
          <a:noFill/>
          <a:ln w="28575" cap="rnd" cmpd="sng">
            <a:solidFill>
              <a:srgbClr val="CC0000"/>
            </a:solidFill>
            <a:prstDash val="sysDot"/>
            <a:miter/>
            <a:headEnd type="none" w="med" len="med"/>
            <a:tailEnd type="none" w="med" len="med"/>
          </a:ln>
        </p:spPr>
        <p:txBody>
          <a:bodyPr wrap="square" anchor="t">
            <a:spAutoFit/>
          </a:bodyPr>
          <a:lstStyle/>
          <a:p>
            <a:pPr latinLnBrk="1"/>
            <a:r>
              <a:rPr lang="en-US" altLang="zh-CN" sz="2800" smtClean="0">
                <a:solidFill>
                  <a:schemeClr val="tx1"/>
                </a:solidFill>
                <a:latin typeface="楷体" panose="02010609060101010101" charset="-122"/>
                <a:ea typeface="楷体" panose="02010609060101010101" charset="-122"/>
                <a:cs typeface="楷体" panose="02010609060101010101" charset="-122"/>
              </a:rPr>
              <a:t>     </a:t>
            </a:r>
            <a:r>
              <a:rPr lang="en-US" sz="2800" smtClean="0">
                <a:solidFill>
                  <a:schemeClr val="tx1"/>
                </a:solidFill>
                <a:latin typeface="楷体" panose="02010609060101010101" charset="-122"/>
                <a:ea typeface="楷体" panose="02010609060101010101" charset="-122"/>
                <a:cs typeface="楷体" panose="02010609060101010101" charset="-122"/>
              </a:rPr>
              <a:t>1951</a:t>
            </a:r>
            <a:r>
              <a:rPr lang="zh-CN" altLang="en-US" sz="2800" smtClean="0">
                <a:solidFill>
                  <a:schemeClr val="tx1"/>
                </a:solidFill>
                <a:latin typeface="楷体" panose="02010609060101010101" charset="-122"/>
                <a:ea typeface="楷体" panose="02010609060101010101" charset="-122"/>
                <a:cs typeface="楷体" panose="02010609060101010101" charset="-122"/>
              </a:rPr>
              <a:t>年，生活在常州郊区西北乡前袁村农民的袁耀良生活巨变：全村的父老乡亲都动员起来，丈量田地，分牲畜、分农具，干劲儿十足地在自己的土地上辛勤劳作！到</a:t>
            </a:r>
            <a:r>
              <a:rPr lang="zh-CN" altLang="en-US" sz="2800">
                <a:solidFill>
                  <a:schemeClr val="tx1"/>
                </a:solidFill>
                <a:latin typeface="楷体" panose="02010609060101010101" charset="-122"/>
                <a:ea typeface="楷体" panose="02010609060101010101" charset="-122"/>
                <a:cs typeface="楷体" panose="02010609060101010101" charset="-122"/>
              </a:rPr>
              <a:t>了秋天，丰收的喜悦让袁耀良一家乐开了怀！</a:t>
            </a:r>
            <a:endParaRPr lang="zh-CN" altLang="en-US" sz="2800">
              <a:solidFill>
                <a:schemeClr val="tx1"/>
              </a:solidFill>
              <a:latin typeface="楷体" panose="02010609060101010101" charset="-122"/>
              <a:ea typeface="楷体" panose="02010609060101010101" charset="-122"/>
              <a:cs typeface="楷体" panose="02010609060101010101" charset="-122"/>
            </a:endParaRPr>
          </a:p>
        </p:txBody>
      </p:sp>
      <p:sp>
        <p:nvSpPr>
          <p:cNvPr id="2" name="下箭头 1"/>
          <p:cNvSpPr/>
          <p:nvPr/>
        </p:nvSpPr>
        <p:spPr>
          <a:xfrm>
            <a:off x="6941185" y="3014345"/>
            <a:ext cx="291465" cy="44958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4079875" y="3481070"/>
            <a:ext cx="5842000" cy="953135"/>
          </a:xfrm>
          <a:prstGeom prst="rect">
            <a:avLst/>
          </a:prstGeom>
          <a:solidFill>
            <a:schemeClr val="bg1"/>
          </a:solidFill>
          <a:ln w="28575" cap="flat" cmpd="sng">
            <a:solidFill>
              <a:schemeClr val="accent1">
                <a:shade val="50000"/>
              </a:schemeClr>
            </a:solidFill>
            <a:prstDash val="sysDash"/>
            <a:miter/>
            <a:headEnd type="none" w="med" len="med"/>
            <a:tailEnd type="none" w="med" len="med"/>
          </a:ln>
        </p:spPr>
        <p:txBody>
          <a:bodyPr wrap="square" lIns="92075" tIns="46038" rIns="92075" bIns="46038">
            <a:spAutoFit/>
          </a:bodyPr>
          <a:lstStyle/>
          <a:p>
            <a:pPr marL="0" marR="0" lvl="0" indent="0" algn="ctr" defTabSz="1068705" rtl="0" eaLnBrk="1" fontAlgn="ctr" latinLnBrk="0" hangingPunct="1">
              <a:lnSpc>
                <a:spcPct val="100000"/>
              </a:lnSpc>
              <a:spcBef>
                <a:spcPct val="0"/>
              </a:spcBef>
              <a:spcAft>
                <a:spcPct val="0"/>
              </a:spcAft>
              <a:buClrTx/>
              <a:buSzTx/>
              <a:buFont typeface="Arial" panose="020B0604020202020204" pitchFamily="34" charset="0"/>
              <a:buNone/>
              <a:defRPr/>
            </a:pPr>
            <a:r>
              <a:rPr kumimoji="0" lang="zh-CN" altLang="en-US" sz="2800" i="0" u="none" strike="noStrike" kern="1200" cap="none" spc="0" normalizeH="0" baseline="0" noProof="1" smtClean="0">
                <a:solidFill>
                  <a:schemeClr val="tx1"/>
                </a:solidFill>
                <a:latin typeface="楷体" panose="02010609060101010101" charset="-122"/>
                <a:ea typeface="楷体" panose="02010609060101010101" charset="-122"/>
                <a:cs typeface="楷体" panose="02010609060101010101" charset="-122"/>
              </a:rPr>
              <a:t>回顾所学，是什么事件的发生使袁耀良笑逐颜开？</a:t>
            </a:r>
            <a:endParaRPr kumimoji="0" lang="zh-CN" altLang="en-US" sz="2800" i="0" u="none" strike="noStrike" kern="1200" cap="none" spc="0" normalizeH="0" baseline="0" noProof="1" smtClean="0">
              <a:solidFill>
                <a:schemeClr val="tx1"/>
              </a:solidFill>
              <a:latin typeface="楷体" panose="02010609060101010101" charset="-122"/>
              <a:ea typeface="楷体" panose="02010609060101010101" charset="-122"/>
              <a:cs typeface="楷体" panose="02010609060101010101" charset="-122"/>
            </a:endParaRPr>
          </a:p>
        </p:txBody>
      </p:sp>
      <p:sp>
        <p:nvSpPr>
          <p:cNvPr id="7" name="下箭头 6"/>
          <p:cNvSpPr/>
          <p:nvPr>
            <p:custDataLst>
              <p:tags r:id="rId4"/>
            </p:custDataLst>
          </p:nvPr>
        </p:nvSpPr>
        <p:spPr>
          <a:xfrm>
            <a:off x="6941185" y="4431665"/>
            <a:ext cx="291465" cy="33337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custDataLst>
              <p:tags r:id="rId5"/>
            </p:custDataLst>
          </p:nvPr>
        </p:nvSpPr>
        <p:spPr>
          <a:xfrm>
            <a:off x="149860" y="746125"/>
            <a:ext cx="1395095" cy="521970"/>
          </a:xfrm>
          <a:prstGeom prst="rect">
            <a:avLst/>
          </a:prstGeom>
          <a:solidFill>
            <a:srgbClr val="C00000"/>
          </a:solidFill>
        </p:spPr>
        <p:txBody>
          <a:bodyPr wrap="square">
            <a:spAutoFit/>
          </a:bodyPr>
          <a:lstStyle/>
          <a:p>
            <a:pPr algn="l"/>
            <a:r>
              <a:rPr lang="en-US" altLang="zh-CN" sz="2800" b="1">
                <a:solidFill>
                  <a:schemeClr val="bg1"/>
                </a:solidFill>
                <a:latin typeface="楷体" panose="02010609060101010101" charset="-122"/>
                <a:ea typeface="楷体" panose="02010609060101010101" charset="-122"/>
                <a:cs typeface="楷体" panose="02010609060101010101" charset="-122"/>
              </a:rPr>
              <a:t>1.</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原因：</a:t>
            </a:r>
            <a:endParaRPr lang="zh-CN" altLang="en-US" sz="2800" b="1">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4" name="标题 3"/>
          <p:cNvSpPr>
            <a:spLocks noGrp="1"/>
          </p:cNvSpPr>
          <p:nvPr>
            <p:ph type="title"/>
            <p:custDataLst>
              <p:tags r:id="rId6"/>
            </p:custDataLst>
          </p:nvPr>
        </p:nvSpPr>
        <p:spPr>
          <a:xfrm>
            <a:off x="137795" y="114300"/>
            <a:ext cx="11936730" cy="705485"/>
          </a:xfrm>
        </p:spPr>
        <p:txBody>
          <a:bodyPr/>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r>
              <a:rPr lang="en-US" altLang="zh-CN">
                <a:latin typeface="华文行楷" panose="02010800040101010101" charset="-122"/>
                <a:ea typeface="华文行楷" panose="02010800040101010101" charset="-122"/>
              </a:rPr>
              <a:t>——</a:t>
            </a:r>
            <a:r>
              <a:rPr lang="zh-CN" altLang="en-US">
                <a:solidFill>
                  <a:schemeClr val="tx1"/>
                </a:solidFill>
                <a:latin typeface="华文行楷" panose="02010800040101010101" charset="-122"/>
                <a:ea typeface="华文行楷" panose="02010800040101010101" charset="-122"/>
              </a:rPr>
              <a:t>农业</a:t>
            </a:r>
            <a:endParaRPr lang="zh-CN" altLang="en-US">
              <a:solidFill>
                <a:schemeClr val="tx1"/>
              </a:solidFill>
              <a:latin typeface="华文行楷" panose="02010800040101010101" charset="-122"/>
              <a:ea typeface="华文行楷" panose="02010800040101010101" charset="-122"/>
            </a:endParaRPr>
          </a:p>
        </p:txBody>
      </p:sp>
      <p:sp>
        <p:nvSpPr>
          <p:cNvPr id="3" name="矩形: 圆角 1"/>
          <p:cNvSpPr/>
          <p:nvPr>
            <p:custDataLst>
              <p:tags r:id="rId7"/>
            </p:custDataLst>
          </p:nvPr>
        </p:nvSpPr>
        <p:spPr>
          <a:xfrm>
            <a:off x="149860" y="2272030"/>
            <a:ext cx="622300" cy="231267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rPr>
              <a:t>情景再现</a:t>
            </a:r>
            <a:endPar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endParaRPr>
          </a:p>
        </p:txBody>
      </p:sp>
      <p:sp>
        <p:nvSpPr>
          <p:cNvPr id="10" name="文本框 9"/>
          <p:cNvSpPr txBox="1"/>
          <p:nvPr/>
        </p:nvSpPr>
        <p:spPr>
          <a:xfrm>
            <a:off x="876935" y="1659890"/>
            <a:ext cx="545465" cy="3969385"/>
          </a:xfrm>
          <a:prstGeom prst="rect">
            <a:avLst/>
          </a:prstGeom>
          <a:noFill/>
        </p:spPr>
        <p:txBody>
          <a:bodyPr wrap="square" rtlCol="0">
            <a:spAutoFit/>
          </a:bodyPr>
          <a:p>
            <a:r>
              <a:rPr lang="zh-CN" altLang="en-US" sz="3600" b="1">
                <a:latin typeface="华康行楷体 W5" panose="03000509000000000000" charset="-122"/>
                <a:ea typeface="华康行楷体 W5" panose="03000509000000000000" charset="-122"/>
              </a:rPr>
              <a:t>袁</a:t>
            </a:r>
            <a:endParaRPr lang="zh-CN" altLang="en-US" sz="3600" b="1">
              <a:latin typeface="华康行楷体 W5" panose="03000509000000000000" charset="-122"/>
              <a:ea typeface="华康行楷体 W5" panose="03000509000000000000" charset="-122"/>
            </a:endParaRPr>
          </a:p>
          <a:p>
            <a:r>
              <a:rPr lang="zh-CN" altLang="en-US" sz="3600" b="1">
                <a:latin typeface="华康行楷体 W5" panose="03000509000000000000" charset="-122"/>
                <a:ea typeface="华康行楷体 W5" panose="03000509000000000000" charset="-122"/>
              </a:rPr>
              <a:t>耀</a:t>
            </a:r>
            <a:endParaRPr lang="zh-CN" altLang="en-US" sz="3600" b="1">
              <a:latin typeface="华康行楷体 W5" panose="03000509000000000000" charset="-122"/>
              <a:ea typeface="华康行楷体 W5" panose="03000509000000000000" charset="-122"/>
            </a:endParaRPr>
          </a:p>
          <a:p>
            <a:r>
              <a:rPr lang="zh-CN" altLang="en-US" sz="3600" b="1">
                <a:latin typeface="华康行楷体 W5" panose="03000509000000000000" charset="-122"/>
                <a:ea typeface="华康行楷体 W5" panose="03000509000000000000" charset="-122"/>
              </a:rPr>
              <a:t>良</a:t>
            </a:r>
            <a:endParaRPr lang="zh-CN" altLang="en-US" sz="3600" b="1">
              <a:latin typeface="华康行楷体 W5" panose="03000509000000000000" charset="-122"/>
              <a:ea typeface="华康行楷体 W5" panose="03000509000000000000" charset="-122"/>
            </a:endParaRPr>
          </a:p>
          <a:p>
            <a:r>
              <a:rPr lang="zh-CN" altLang="en-US" sz="3600" b="1">
                <a:latin typeface="华康行楷体 W5" panose="03000509000000000000" charset="-122"/>
                <a:ea typeface="华康行楷体 W5" panose="03000509000000000000" charset="-122"/>
              </a:rPr>
              <a:t>的</a:t>
            </a:r>
            <a:endParaRPr lang="zh-CN" altLang="en-US" sz="3600" b="1">
              <a:latin typeface="华康行楷体 W5" panose="03000509000000000000" charset="-122"/>
              <a:ea typeface="华康行楷体 W5" panose="03000509000000000000" charset="-122"/>
            </a:endParaRPr>
          </a:p>
          <a:p>
            <a:r>
              <a:rPr lang="zh-CN" altLang="en-US" sz="3600" b="1">
                <a:latin typeface="华康行楷体 W5" panose="03000509000000000000" charset="-122"/>
                <a:ea typeface="华康行楷体 W5" panose="03000509000000000000" charset="-122"/>
              </a:rPr>
              <a:t>喜</a:t>
            </a:r>
            <a:endParaRPr lang="zh-CN" altLang="en-US" sz="3600" b="1">
              <a:latin typeface="华康行楷体 W5" panose="03000509000000000000" charset="-122"/>
              <a:ea typeface="华康行楷体 W5" panose="03000509000000000000" charset="-122"/>
            </a:endParaRPr>
          </a:p>
          <a:p>
            <a:r>
              <a:rPr lang="zh-CN" altLang="en-US" sz="3600" b="1">
                <a:latin typeface="华康行楷体 W5" panose="03000509000000000000" charset="-122"/>
                <a:ea typeface="华康行楷体 W5" panose="03000509000000000000" charset="-122"/>
              </a:rPr>
              <a:t>与</a:t>
            </a:r>
            <a:endParaRPr lang="zh-CN" altLang="en-US" sz="3600" b="1">
              <a:latin typeface="华康行楷体 W5" panose="03000509000000000000" charset="-122"/>
              <a:ea typeface="华康行楷体 W5" panose="03000509000000000000" charset="-122"/>
            </a:endParaRPr>
          </a:p>
          <a:p>
            <a:r>
              <a:rPr lang="zh-CN" altLang="en-US" sz="3600" b="1">
                <a:latin typeface="华康行楷体 W5" panose="03000509000000000000" charset="-122"/>
                <a:ea typeface="华康行楷体 W5" panose="03000509000000000000" charset="-122"/>
              </a:rPr>
              <a:t>忧</a:t>
            </a:r>
            <a:endParaRPr lang="zh-CN" altLang="en-US" sz="3600" b="1">
              <a:latin typeface="华康行楷体 W5" panose="03000509000000000000" charset="-122"/>
              <a:ea typeface="华康行楷体 W5" panose="03000509000000000000" charset="-122"/>
            </a:endParaRPr>
          </a:p>
        </p:txBody>
      </p:sp>
      <p:grpSp>
        <p:nvGrpSpPr>
          <p:cNvPr id="12" name="组合 11"/>
          <p:cNvGrpSpPr/>
          <p:nvPr/>
        </p:nvGrpSpPr>
        <p:grpSpPr>
          <a:xfrm>
            <a:off x="2609850" y="4711065"/>
            <a:ext cx="8505825" cy="1868805"/>
            <a:chOff x="4110" y="7419"/>
            <a:chExt cx="13395" cy="2943"/>
          </a:xfrm>
        </p:grpSpPr>
        <p:pic>
          <p:nvPicPr>
            <p:cNvPr id="5" name="图片 124946"/>
            <p:cNvPicPr/>
            <p:nvPr>
              <p:custDataLst>
                <p:tags r:id="rId8"/>
              </p:custDataLst>
            </p:nvPr>
          </p:nvPicPr>
          <p:blipFill>
            <a:blip r:embed="rId9"/>
            <a:stretch>
              <a:fillRect/>
            </a:stretch>
          </p:blipFill>
          <p:spPr>
            <a:xfrm>
              <a:off x="4309" y="7419"/>
              <a:ext cx="5241" cy="2943"/>
            </a:xfrm>
            <a:prstGeom prst="rect">
              <a:avLst/>
            </a:prstGeom>
            <a:noFill/>
            <a:ln w="9525">
              <a:noFill/>
            </a:ln>
          </p:spPr>
        </p:pic>
        <p:sp>
          <p:nvSpPr>
            <p:cNvPr id="11" name="文本框 10"/>
            <p:cNvSpPr txBox="1"/>
            <p:nvPr/>
          </p:nvSpPr>
          <p:spPr>
            <a:xfrm>
              <a:off x="4110" y="7419"/>
              <a:ext cx="13395" cy="2714"/>
            </a:xfrm>
            <a:prstGeom prst="rect">
              <a:avLst/>
            </a:prstGeom>
            <a:noFill/>
            <a:ln w="28575" cmpd="thickThin">
              <a:solidFill>
                <a:srgbClr val="FF0000"/>
              </a:solidFill>
              <a:prstDash val="sysDot"/>
            </a:ln>
          </p:spPr>
          <p:txBody>
            <a:bodyPr wrap="square" rtlCol="0">
              <a:noAutofit/>
            </a:bodyPr>
            <a:p>
              <a:pPr algn="r"/>
              <a:r>
                <a:rPr lang="en-US" altLang="zh-CN" sz="3200" b="1">
                  <a:solidFill>
                    <a:srgbClr val="FF0000"/>
                  </a:solidFill>
                  <a:latin typeface="华文楷体" panose="02010600040101010101" charset="-122"/>
                  <a:ea typeface="华文楷体" panose="02010600040101010101" charset="-122"/>
                </a:rPr>
                <a:t>                               </a:t>
              </a:r>
              <a:r>
                <a:rPr lang="zh-CN" altLang="en-US" sz="3600" b="1">
                  <a:solidFill>
                    <a:srgbClr val="FF0000"/>
                  </a:solidFill>
                  <a:latin typeface="华文楷体" panose="02010600040101010101" charset="-122"/>
                  <a:ea typeface="华文楷体" panose="02010600040101010101" charset="-122"/>
                </a:rPr>
                <a:t>土地改革</a:t>
              </a:r>
              <a:r>
                <a:rPr lang="zh-CN" altLang="en-US" sz="3600" b="1">
                  <a:latin typeface="华文楷体" panose="02010600040101010101" charset="-122"/>
                  <a:ea typeface="华文楷体" panose="02010600040101010101" charset="-122"/>
                </a:rPr>
                <a:t>后，农民分到了</a:t>
              </a:r>
              <a:r>
                <a:rPr lang="en-US" altLang="zh-CN" sz="3600" b="1">
                  <a:latin typeface="华文楷体" panose="02010600040101010101" charset="-122"/>
                  <a:ea typeface="华文楷体" panose="02010600040101010101" charset="-122"/>
                </a:rPr>
                <a:t>                                                                                   </a:t>
              </a:r>
              <a:r>
                <a:rPr lang="zh-CN" altLang="en-US" sz="3600" b="1">
                  <a:latin typeface="华文楷体" panose="02010600040101010101" charset="-122"/>
                  <a:ea typeface="华文楷体" panose="02010600040101010101" charset="-122"/>
                </a:rPr>
                <a:t>土地，成为了土地的</a:t>
              </a:r>
              <a:r>
                <a:rPr lang="zh-CN" altLang="en-US" sz="3600" b="1">
                  <a:solidFill>
                    <a:srgbClr val="FF0000"/>
                  </a:solidFill>
                  <a:latin typeface="华文楷体" panose="02010600040101010101" charset="-122"/>
                  <a:ea typeface="华文楷体" panose="02010600040101010101" charset="-122"/>
                </a:rPr>
                <a:t>主人</a:t>
              </a:r>
              <a:endParaRPr lang="zh-CN" altLang="en-US" sz="3600" b="1">
                <a:solidFill>
                  <a:srgbClr val="FF0000"/>
                </a:solidFill>
                <a:latin typeface="华文楷体" panose="02010600040101010101" charset="-122"/>
                <a:ea typeface="华文楷体" panose="02010600040101010101"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custDataLst>
              <p:tags r:id="rId2"/>
            </p:custDataLst>
          </p:nvPr>
        </p:nvSpPr>
        <p:spPr>
          <a:xfrm>
            <a:off x="336550" y="1356360"/>
            <a:ext cx="11499850" cy="3046095"/>
          </a:xfrm>
          <a:prstGeom prst="rect">
            <a:avLst/>
          </a:prstGeom>
          <a:noFill/>
          <a:ln w="28575" cmpd="sng">
            <a:solidFill>
              <a:srgbClr val="FF0000"/>
            </a:solidFill>
            <a:prstDash val="sysDot"/>
          </a:ln>
        </p:spPr>
        <p:txBody>
          <a:bodyPr wrap="square">
            <a:spAutoFit/>
          </a:bodyPr>
          <a:lstStyle/>
          <a:p>
            <a:pPr indent="0" fontAlgn="auto">
              <a:lnSpc>
                <a:spcPct val="100000"/>
              </a:lnSpc>
              <a:spcBef>
                <a:spcPct val="0"/>
              </a:spcBef>
              <a:spcAft>
                <a:spcPct val="0"/>
              </a:spcAft>
            </a:pPr>
            <a:r>
              <a:rPr lang="zh-CN" sz="3200" b="1">
                <a:solidFill>
                  <a:schemeClr val="tx1"/>
                </a:solidFill>
                <a:latin typeface="华文楷体" panose="02010600040101010101" charset="-122"/>
                <a:ea typeface="华文楷体" panose="02010600040101010101" charset="-122"/>
                <a:cs typeface="楷体" panose="02010609060101010101" charset="-122"/>
              </a:rPr>
              <a:t>袁耀良在土改中分到了土地，满心欢喜，本以为这下能过上好日子了，但是他很快发现</a:t>
            </a:r>
            <a:r>
              <a:rPr lang="zh-CN" sz="3200" b="1">
                <a:solidFill>
                  <a:schemeClr val="tx1"/>
                </a:solidFill>
                <a:latin typeface="华文楷体" panose="02010600040101010101" charset="-122"/>
                <a:ea typeface="华文楷体" panose="02010600040101010101" charset="-122"/>
                <a:cs typeface="楷体" panose="02010609060101010101" charset="-122"/>
              </a:rPr>
              <a:t>单靠自己干、</a:t>
            </a:r>
            <a:r>
              <a:rPr lang="zh-CN" altLang="en-US" sz="3200" b="1" dirty="0">
                <a:solidFill>
                  <a:schemeClr val="tx1"/>
                </a:solidFill>
                <a:latin typeface="华文楷体" panose="02010600040101010101" charset="-122"/>
                <a:ea typeface="华文楷体" panose="02010600040101010101" charset="-122"/>
                <a:cs typeface="宋体" panose="02010600030101010101" pitchFamily="2" charset="-122"/>
                <a:sym typeface="+mn-ea"/>
              </a:rPr>
              <a:t>手里的农具根本不够用，自己还没有耕牛，也没钱买种子；后来好容易东拼西凑种了点庄稼，却没有水渠灌溉，长势一直不好；更没想到的是，秋天一场蝗灾竟然让他颗粒无收！欲哭无泪的老汉为了活命，在冬天只得把地卖了，又靠借高利贷和租富农的土地艰难度日</a:t>
            </a:r>
            <a:r>
              <a:rPr lang="zh-CN" altLang="en-US" sz="3200" b="1" dirty="0">
                <a:solidFill>
                  <a:schemeClr val="tx1"/>
                </a:solidFill>
                <a:latin typeface="华文楷体" panose="02010600040101010101" charset="-122"/>
                <a:ea typeface="华文楷体" panose="02010600040101010101" charset="-122"/>
                <a:cs typeface="宋体" panose="02010600030101010101" pitchFamily="2" charset="-122"/>
                <a:sym typeface="+mn-ea"/>
              </a:rPr>
              <a:t>。</a:t>
            </a:r>
            <a:endParaRPr lang="zh-CN" altLang="en-US" sz="3200" b="1" dirty="0">
              <a:solidFill>
                <a:schemeClr val="tx1"/>
              </a:solidFill>
              <a:latin typeface="华文楷体" panose="02010600040101010101" charset="-122"/>
              <a:ea typeface="华文楷体" panose="02010600040101010101" charset="-122"/>
              <a:cs typeface="宋体" panose="02010600030101010101" pitchFamily="2" charset="-122"/>
              <a:sym typeface="+mn-ea"/>
            </a:endParaRPr>
          </a:p>
        </p:txBody>
      </p:sp>
      <p:sp>
        <p:nvSpPr>
          <p:cNvPr id="20" name="矩形 19"/>
          <p:cNvSpPr/>
          <p:nvPr>
            <p:custDataLst>
              <p:tags r:id="rId3"/>
            </p:custDataLst>
          </p:nvPr>
        </p:nvSpPr>
        <p:spPr>
          <a:xfrm>
            <a:off x="266700" y="5070475"/>
            <a:ext cx="11423015" cy="1038860"/>
          </a:xfrm>
          <a:prstGeom prst="rect">
            <a:avLst/>
          </a:prstGeom>
          <a:solidFill>
            <a:schemeClr val="accent4">
              <a:lumMod val="20000"/>
              <a:lumOff val="80000"/>
            </a:schemeClr>
          </a:solidFill>
          <a:ln>
            <a:noFill/>
          </a:ln>
        </p:spPr>
        <p:txBody>
          <a:bodyPr wrap="square" rtlCol="0" anchor="t">
            <a:spAutoFit/>
          </a:bodyPr>
          <a:lstStyle/>
          <a:p>
            <a:pPr indent="0" algn="l">
              <a:lnSpc>
                <a:spcPct val="110000"/>
              </a:lnSpc>
              <a:spcBef>
                <a:spcPct val="0"/>
              </a:spcBef>
              <a:spcAft>
                <a:spcPct val="0"/>
              </a:spcAft>
              <a:buFont typeface="Arial" panose="020B0604020202020204" pitchFamily="34" charset="0"/>
              <a:buNone/>
            </a:pPr>
            <a:r>
              <a:rPr lang="zh-CN" altLang="en-US" sz="2800" b="1">
                <a:solidFill>
                  <a:schemeClr val="tx1"/>
                </a:solidFill>
                <a:effectLst/>
                <a:highlight>
                  <a:srgbClr val="FFFF00"/>
                </a:highlight>
                <a:latin typeface="楷体" panose="02010609060101010101" charset="-122"/>
                <a:ea typeface="楷体" panose="02010609060101010101" charset="-122"/>
                <a:cs typeface="苏新诗柳楷简" panose="02010600000101010101" charset="-122"/>
                <a:sym typeface="+mn-ea"/>
              </a:rPr>
              <a:t>问题</a:t>
            </a:r>
            <a:r>
              <a:rPr lang="zh-CN" altLang="en-US" sz="2800" b="1">
                <a:solidFill>
                  <a:schemeClr val="tx1"/>
                </a:solidFill>
                <a:effectLst/>
                <a:latin typeface="楷体" panose="02010609060101010101" charset="-122"/>
                <a:ea typeface="楷体" panose="02010609060101010101" charset="-122"/>
                <a:cs typeface="苏新诗柳楷简" panose="02010600000101010101" charset="-122"/>
                <a:sym typeface="+mn-ea"/>
              </a:rPr>
              <a:t>：</a:t>
            </a:r>
            <a:r>
              <a:rPr lang="en-US" altLang="zh-CN" sz="2800" b="1">
                <a:solidFill>
                  <a:schemeClr val="tx1"/>
                </a:solidFill>
                <a:effectLst/>
                <a:latin typeface="楷体" panose="02010609060101010101" charset="-122"/>
                <a:ea typeface="楷体" panose="02010609060101010101" charset="-122"/>
                <a:cs typeface="苏新诗柳楷简" panose="02010600000101010101" charset="-122"/>
                <a:sym typeface="+mn-ea"/>
              </a:rPr>
              <a:t>①</a:t>
            </a:r>
            <a:r>
              <a:rPr lang="zh-CN" altLang="en-US" sz="2800" b="1">
                <a:solidFill>
                  <a:schemeClr val="tx1"/>
                </a:solidFill>
                <a:effectLst/>
                <a:latin typeface="楷体" panose="02010609060101010101" charset="-122"/>
                <a:ea typeface="楷体" panose="02010609060101010101" charset="-122"/>
                <a:cs typeface="苏新诗柳楷简" panose="02010600000101010101" charset="-122"/>
                <a:sym typeface="+mn-ea"/>
              </a:rPr>
              <a:t>缺乏生产工具、资金</a:t>
            </a:r>
            <a:r>
              <a:rPr lang="en-US" altLang="zh-CN" sz="2800" b="1">
                <a:solidFill>
                  <a:schemeClr val="tx1"/>
                </a:solidFill>
                <a:effectLst/>
                <a:latin typeface="楷体" panose="02010609060101010101" charset="-122"/>
                <a:ea typeface="楷体" panose="02010609060101010101" charset="-122"/>
                <a:cs typeface="苏新诗柳楷简" panose="02010600000101010101" charset="-122"/>
                <a:sym typeface="+mn-ea"/>
              </a:rPr>
              <a:t>②</a:t>
            </a:r>
            <a:r>
              <a:rPr lang="zh-CN" altLang="en-US" sz="2800" b="1">
                <a:solidFill>
                  <a:schemeClr val="tx1"/>
                </a:solidFill>
                <a:effectLst/>
                <a:latin typeface="楷体" panose="02010609060101010101" charset="-122"/>
                <a:ea typeface="楷体" panose="02010609060101010101" charset="-122"/>
                <a:cs typeface="苏新诗柳楷简" panose="02010600000101010101" charset="-122"/>
                <a:sym typeface="+mn-ea"/>
              </a:rPr>
              <a:t>难以解决水利问题</a:t>
            </a:r>
            <a:r>
              <a:rPr lang="en-US" altLang="zh-CN" sz="2800" b="1">
                <a:solidFill>
                  <a:schemeClr val="tx1"/>
                </a:solidFill>
                <a:effectLst/>
                <a:latin typeface="楷体" panose="02010609060101010101" charset="-122"/>
                <a:ea typeface="楷体" panose="02010609060101010101" charset="-122"/>
                <a:cs typeface="苏新诗柳楷简" panose="02010600000101010101" charset="-122"/>
                <a:sym typeface="+mn-ea"/>
              </a:rPr>
              <a:t>③</a:t>
            </a:r>
            <a:r>
              <a:rPr lang="zh-CN" altLang="en-US" sz="2800" b="1">
                <a:solidFill>
                  <a:schemeClr val="tx1"/>
                </a:solidFill>
                <a:effectLst/>
                <a:latin typeface="楷体" panose="02010609060101010101" charset="-122"/>
                <a:ea typeface="楷体" panose="02010609060101010101" charset="-122"/>
                <a:cs typeface="苏新诗柳楷简" panose="02010600000101010101" charset="-122"/>
                <a:sym typeface="+mn-ea"/>
              </a:rPr>
              <a:t>难以抵御自然灾害</a:t>
            </a:r>
            <a:r>
              <a:rPr lang="en-US" altLang="zh-CN" sz="2800" b="1">
                <a:solidFill>
                  <a:schemeClr val="tx1"/>
                </a:solidFill>
                <a:effectLst/>
                <a:latin typeface="楷体" panose="02010609060101010101" charset="-122"/>
                <a:ea typeface="楷体" panose="02010609060101010101" charset="-122"/>
                <a:cs typeface="苏新诗柳楷简" panose="02010600000101010101" charset="-122"/>
                <a:sym typeface="+mn-ea"/>
              </a:rPr>
              <a:t>④</a:t>
            </a:r>
            <a:r>
              <a:rPr lang="zh-CN" altLang="en-US" sz="2800" b="1">
                <a:solidFill>
                  <a:schemeClr val="tx1"/>
                </a:solidFill>
                <a:effectLst/>
                <a:latin typeface="楷体" panose="02010609060101010101" charset="-122"/>
                <a:ea typeface="楷体" panose="02010609060101010101" charset="-122"/>
                <a:cs typeface="苏新诗柳楷简" panose="02010600000101010101" charset="-122"/>
                <a:sym typeface="+mn-ea"/>
              </a:rPr>
              <a:t>不能合理利用耕地</a:t>
            </a:r>
            <a:r>
              <a:rPr lang="zh-CN" sz="2800" b="1">
                <a:solidFill>
                  <a:schemeClr val="tx1"/>
                </a:solidFill>
                <a:effectLst/>
                <a:latin typeface="楷体" panose="02010609060101010101" charset="-122"/>
                <a:ea typeface="楷体" panose="02010609060101010101" charset="-122"/>
                <a:cs typeface="苏新诗柳楷简" panose="02010600000101010101" charset="-122"/>
                <a:sym typeface="+mn-ea"/>
              </a:rPr>
              <a:t>。</a:t>
            </a:r>
            <a:endParaRPr lang="zh-CN" altLang="en-US" sz="2800" b="1">
              <a:solidFill>
                <a:schemeClr val="tx1"/>
              </a:solidFill>
              <a:effectLst/>
              <a:latin typeface="楷体" panose="02010609060101010101" charset="-122"/>
              <a:ea typeface="楷体" panose="02010609060101010101" charset="-122"/>
              <a:cs typeface="苏新诗柳楷简" panose="02010600000101010101" charset="-122"/>
              <a:sym typeface="+mn-ea"/>
            </a:endParaRPr>
          </a:p>
        </p:txBody>
      </p:sp>
      <p:sp>
        <p:nvSpPr>
          <p:cNvPr id="30" name="矩形 29"/>
          <p:cNvSpPr/>
          <p:nvPr>
            <p:custDataLst>
              <p:tags r:id="rId4"/>
            </p:custDataLst>
          </p:nvPr>
        </p:nvSpPr>
        <p:spPr>
          <a:xfrm>
            <a:off x="149860" y="732790"/>
            <a:ext cx="1395095" cy="521970"/>
          </a:xfrm>
          <a:prstGeom prst="rect">
            <a:avLst/>
          </a:prstGeom>
          <a:solidFill>
            <a:srgbClr val="C00000"/>
          </a:solidFill>
        </p:spPr>
        <p:txBody>
          <a:bodyPr wrap="square">
            <a:spAutoFit/>
          </a:bodyPr>
          <a:lstStyle/>
          <a:p>
            <a:pPr algn="l"/>
            <a:r>
              <a:rPr lang="en-US" altLang="zh-CN" sz="2800" b="1">
                <a:solidFill>
                  <a:schemeClr val="bg1"/>
                </a:solidFill>
                <a:latin typeface="楷体" panose="02010609060101010101" charset="-122"/>
                <a:ea typeface="楷体" panose="02010609060101010101" charset="-122"/>
                <a:cs typeface="楷体" panose="02010609060101010101" charset="-122"/>
              </a:rPr>
              <a:t>1.</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原因：</a:t>
            </a:r>
            <a:endParaRPr lang="zh-CN" altLang="en-US" sz="2800" b="1">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4" name="标题 3"/>
          <p:cNvSpPr>
            <a:spLocks noGrp="1"/>
          </p:cNvSpPr>
          <p:nvPr>
            <p:ph type="title"/>
            <p:custDataLst>
              <p:tags r:id="rId5"/>
            </p:custDataLst>
          </p:nvPr>
        </p:nvSpPr>
        <p:spPr>
          <a:xfrm>
            <a:off x="137795" y="114300"/>
            <a:ext cx="11936730" cy="705485"/>
          </a:xfrm>
        </p:spPr>
        <p:txBody>
          <a:bodyPr/>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r>
              <a:rPr lang="en-US" altLang="zh-CN">
                <a:latin typeface="华文行楷" panose="02010800040101010101" charset="-122"/>
                <a:ea typeface="华文行楷" panose="02010800040101010101" charset="-122"/>
              </a:rPr>
              <a:t>——</a:t>
            </a:r>
            <a:r>
              <a:rPr lang="zh-CN" altLang="en-US">
                <a:solidFill>
                  <a:schemeClr val="tx1"/>
                </a:solidFill>
                <a:latin typeface="华文行楷" panose="02010800040101010101" charset="-122"/>
                <a:ea typeface="华文行楷" panose="02010800040101010101" charset="-122"/>
              </a:rPr>
              <a:t>农业</a:t>
            </a:r>
            <a:endParaRPr lang="zh-CN" altLang="en-US">
              <a:solidFill>
                <a:schemeClr val="tx1"/>
              </a:solidFill>
              <a:latin typeface="华文行楷" panose="02010800040101010101" charset="-122"/>
              <a:ea typeface="华文行楷" panose="02010800040101010101" charset="-122"/>
            </a:endParaRPr>
          </a:p>
        </p:txBody>
      </p:sp>
      <p:sp>
        <p:nvSpPr>
          <p:cNvPr id="2" name="矩形: 圆角 2"/>
          <p:cNvSpPr/>
          <p:nvPr>
            <p:custDataLst>
              <p:tags r:id="rId6"/>
            </p:custDataLst>
          </p:nvPr>
        </p:nvSpPr>
        <p:spPr>
          <a:xfrm>
            <a:off x="336550" y="4278630"/>
            <a:ext cx="8089265" cy="699770"/>
          </a:xfrm>
          <a:prstGeom prst="roundRect">
            <a:avLst/>
          </a:prstGeom>
          <a:solidFill>
            <a:srgbClr val="00B050"/>
          </a:solidFill>
        </p:spPr>
        <p:style>
          <a:lnRef idx="0">
            <a:schemeClr val="accent6"/>
          </a:lnRef>
          <a:fillRef idx="3">
            <a:schemeClr val="accent6"/>
          </a:fillRef>
          <a:effectRef idx="3">
            <a:schemeClr val="accent6"/>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 </a:t>
            </a:r>
            <a:r>
              <a:rPr kumimoji="0" lang="zh-CN" altLang="en-US"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mn-cs"/>
              </a:rPr>
              <a:t>什么困难？为什么会出现这些困难？</a:t>
            </a:r>
            <a:endParaRPr kumimoji="0" lang="zh-CN" altLang="en-US" sz="3600" b="1" i="0" u="none" strike="noStrike" kern="1200" cap="none" spc="0" normalizeH="0" baseline="0" noProof="0" dirty="0">
              <a:ln>
                <a:noFill/>
              </a:ln>
              <a:solidFill>
                <a:schemeClr val="lt1"/>
              </a:solidFill>
              <a:effectLst/>
              <a:uLnTx/>
              <a:uFillTx/>
              <a:latin typeface="华文楷体" panose="02010600040101010101" charset="-122"/>
              <a:ea typeface="华文楷体" panose="02010600040101010101" charset="-122"/>
              <a:cs typeface="+mn-cs"/>
            </a:endParaRPr>
          </a:p>
        </p:txBody>
      </p:sp>
      <p:sp>
        <p:nvSpPr>
          <p:cNvPr id="8" name="文本框 7"/>
          <p:cNvSpPr txBox="1"/>
          <p:nvPr/>
        </p:nvSpPr>
        <p:spPr>
          <a:xfrm>
            <a:off x="336550" y="6096000"/>
            <a:ext cx="9736455" cy="565150"/>
          </a:xfrm>
          <a:prstGeom prst="rect">
            <a:avLst/>
          </a:prstGeom>
          <a:noFill/>
        </p:spPr>
        <p:txBody>
          <a:bodyPr wrap="square" rtlCol="0" anchor="t">
            <a:spAutoFit/>
          </a:bodyPr>
          <a:p>
            <a:pPr indent="0" algn="l">
              <a:lnSpc>
                <a:spcPct val="110000"/>
              </a:lnSpc>
              <a:spcBef>
                <a:spcPct val="0"/>
              </a:spcBef>
              <a:spcAft>
                <a:spcPct val="0"/>
              </a:spcAft>
              <a:buFont typeface="Arial" panose="020B0604020202020204" pitchFamily="34" charset="0"/>
              <a:buNone/>
            </a:pPr>
            <a:r>
              <a:rPr lang="zh-CN" altLang="en-US" sz="2800" b="1">
                <a:effectLst/>
                <a:highlight>
                  <a:srgbClr val="FFFF00"/>
                </a:highlight>
                <a:latin typeface="楷体" panose="02010609060101010101" charset="-122"/>
                <a:ea typeface="楷体" panose="02010609060101010101" charset="-122"/>
                <a:cs typeface="苏新诗柳楷简" panose="02010600000101010101" charset="-122"/>
                <a:sym typeface="+mn-ea"/>
              </a:rPr>
              <a:t>原因</a:t>
            </a:r>
            <a:r>
              <a:rPr lang="zh-CN" altLang="en-US" sz="2800" b="1">
                <a:effectLst/>
                <a:latin typeface="楷体" panose="02010609060101010101" charset="-122"/>
                <a:ea typeface="楷体" panose="02010609060101010101" charset="-122"/>
                <a:cs typeface="苏新诗柳楷简" panose="02010600000101010101" charset="-122"/>
                <a:sym typeface="+mn-ea"/>
              </a:rPr>
              <a:t>：个体农业经济的一家一户</a:t>
            </a:r>
            <a:r>
              <a:rPr lang="zh-CN" altLang="en-US" sz="2800" b="1">
                <a:solidFill>
                  <a:srgbClr val="C00000"/>
                </a:solidFill>
                <a:effectLst/>
                <a:latin typeface="楷体" panose="02010609060101010101" charset="-122"/>
                <a:ea typeface="楷体" panose="02010609060101010101" charset="-122"/>
                <a:cs typeface="苏新诗柳楷简" panose="02010600000101010101" charset="-122"/>
                <a:sym typeface="+mn-ea"/>
              </a:rPr>
              <a:t>分散</a:t>
            </a:r>
            <a:r>
              <a:rPr lang="zh-CN" altLang="en-US" sz="2800" b="1">
                <a:effectLst/>
                <a:latin typeface="楷体" panose="02010609060101010101" charset="-122"/>
                <a:ea typeface="楷体" panose="02010609060101010101" charset="-122"/>
                <a:cs typeface="苏新诗柳楷简" panose="02010600000101010101" charset="-122"/>
                <a:sym typeface="+mn-ea"/>
              </a:rPr>
              <a:t>经营</a:t>
            </a:r>
            <a:endParaRPr lang="zh-CN" altLang="en-US" sz="2800" b="1">
              <a:effectLst/>
              <a:latin typeface="楷体" panose="02010609060101010101" charset="-122"/>
              <a:ea typeface="楷体" panose="02010609060101010101" charset="-122"/>
              <a:cs typeface="苏新诗柳楷简" panose="02010600000101010101" charset="-122"/>
              <a:sym typeface="+mn-ea"/>
            </a:endParaRPr>
          </a:p>
        </p:txBody>
      </p:sp>
      <p:sp>
        <p:nvSpPr>
          <p:cNvPr id="9" name="矩形: 圆角 2"/>
          <p:cNvSpPr/>
          <p:nvPr>
            <p:custDataLst>
              <p:tags r:id="rId7"/>
            </p:custDataLst>
          </p:nvPr>
        </p:nvSpPr>
        <p:spPr>
          <a:xfrm>
            <a:off x="2220595" y="5396230"/>
            <a:ext cx="6822440" cy="699770"/>
          </a:xfrm>
          <a:prstGeom prst="roundRect">
            <a:avLst/>
          </a:prstGeom>
          <a:solidFill>
            <a:srgbClr val="FFC000"/>
          </a:solidFill>
        </p:spPr>
        <p:style>
          <a:lnRef idx="0">
            <a:schemeClr val="accent6"/>
          </a:lnRef>
          <a:fillRef idx="3">
            <a:schemeClr val="accent6"/>
          </a:fillRef>
          <a:effectRef idx="3">
            <a:schemeClr val="accent6"/>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sz="4800" b="1" i="0" u="none" strike="noStrike" kern="1200" cap="none" spc="0" normalizeH="0" baseline="0" noProof="0" dirty="0">
                <a:ln>
                  <a:noFill/>
                </a:ln>
                <a:solidFill>
                  <a:srgbClr val="C00000"/>
                </a:solidFill>
                <a:effectLst/>
                <a:uLnTx/>
                <a:uFillTx/>
                <a:latin typeface="+mn-lt"/>
                <a:ea typeface="宋体" panose="02010600030101010101" pitchFamily="2" charset="-122"/>
                <a:cs typeface="+mn-cs"/>
              </a:rPr>
              <a:t>会产生哪些不利影响？</a:t>
            </a:r>
            <a:endParaRPr kumimoji="0" lang="zh-CN" sz="4800" b="1" i="0" u="none" strike="noStrike" kern="1200" cap="none" spc="0" normalizeH="0" baseline="0" noProof="0" dirty="0">
              <a:ln>
                <a:noFill/>
              </a:ln>
              <a:solidFill>
                <a:srgbClr val="C00000"/>
              </a:solidFill>
              <a:effectLst/>
              <a:uLnTx/>
              <a:uFillTx/>
              <a:latin typeface="+mn-lt"/>
              <a:ea typeface="宋体" panose="02010600030101010101" pitchFamily="2" charset="-122"/>
              <a:cs typeface="+mn-cs"/>
            </a:endParaRPr>
          </a:p>
        </p:txBody>
      </p:sp>
      <p:cxnSp>
        <p:nvCxnSpPr>
          <p:cNvPr id="14" name="直接连接符 13"/>
          <p:cNvCxnSpPr/>
          <p:nvPr>
            <p:custDataLst>
              <p:tags r:id="rId8"/>
            </p:custDataLst>
          </p:nvPr>
        </p:nvCxnSpPr>
        <p:spPr>
          <a:xfrm>
            <a:off x="7291705" y="2387416"/>
            <a:ext cx="4398010" cy="1206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9"/>
            </p:custDataLst>
          </p:nvPr>
        </p:nvCxnSpPr>
        <p:spPr>
          <a:xfrm flipV="1">
            <a:off x="450215" y="2862396"/>
            <a:ext cx="5685790" cy="1079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10"/>
            </p:custDataLst>
          </p:nvPr>
        </p:nvCxnSpPr>
        <p:spPr>
          <a:xfrm>
            <a:off x="2181860" y="3277051"/>
            <a:ext cx="2428240" cy="127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11"/>
            </p:custDataLst>
          </p:nvPr>
        </p:nvCxnSpPr>
        <p:spPr>
          <a:xfrm>
            <a:off x="588645" y="3682181"/>
            <a:ext cx="4398010" cy="1206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 calcmode="lin" valueType="num">
                                      <p:cBhvr>
                                        <p:cTn id="9" dur="1000" fill="hold"/>
                                        <p:tgtEl>
                                          <p:spTgt spid="2"/>
                                        </p:tgtEl>
                                        <p:attrNameLst>
                                          <p:attrName>style.rotation</p:attrName>
                                        </p:attrNameLst>
                                      </p:cBhvr>
                                      <p:tavLst>
                                        <p:tav tm="0">
                                          <p:val>
                                            <p:fltVal val="90.000000"/>
                                          </p:val>
                                        </p:tav>
                                        <p:tav tm="100000">
                                          <p:val>
                                            <p:fltVal val="0.00000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ppt_x</p:attrName>
                                        </p:attrNameLst>
                                      </p:cBhvr>
                                      <p:tavLst>
                                        <p:tav tm="0">
                                          <p:val>
                                            <p:strVal val="#ppt_x-#ppt_w*1.125000"/>
                                          </p:val>
                                        </p:tav>
                                        <p:tav tm="100000">
                                          <p:val>
                                            <p:strVal val="#ppt_x"/>
                                          </p:val>
                                        </p:tav>
                                      </p:tavLst>
                                    </p:anim>
                                    <p:animEffect transition="in" filter="wipe(right)">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000000"/>
                                          </p:val>
                                        </p:tav>
                                        <p:tav tm="100000">
                                          <p:val>
                                            <p:strVal val="#ppt_w"/>
                                          </p:val>
                                        </p:tav>
                                      </p:tavLst>
                                    </p:anim>
                                    <p:anim calcmode="lin" valueType="num">
                                      <p:cBhvr>
                                        <p:cTn id="46" dur="1000" fill="hold"/>
                                        <p:tgtEl>
                                          <p:spTgt spid="9"/>
                                        </p:tgtEl>
                                        <p:attrNameLst>
                                          <p:attrName>ppt_h</p:attrName>
                                        </p:attrNameLst>
                                      </p:cBhvr>
                                      <p:tavLst>
                                        <p:tav tm="0">
                                          <p:val>
                                            <p:fltVal val="0.000000"/>
                                          </p:val>
                                        </p:tav>
                                        <p:tav tm="100000">
                                          <p:val>
                                            <p:strVal val="#ppt_h"/>
                                          </p:val>
                                        </p:tav>
                                      </p:tavLst>
                                    </p:anim>
                                    <p:anim calcmode="lin" valueType="num">
                                      <p:cBhvr>
                                        <p:cTn id="47" dur="1000" fill="hold"/>
                                        <p:tgtEl>
                                          <p:spTgt spid="9"/>
                                        </p:tgtEl>
                                        <p:attrNameLst>
                                          <p:attrName>style.rotation</p:attrName>
                                        </p:attrNameLst>
                                      </p:cBhvr>
                                      <p:tavLst>
                                        <p:tav tm="0">
                                          <p:val>
                                            <p:fltVal val="90.000000"/>
                                          </p:val>
                                        </p:tav>
                                        <p:tav tm="100000">
                                          <p:val>
                                            <p:fltVal val="0.000000"/>
                                          </p:val>
                                        </p:tav>
                                      </p:tavLst>
                                    </p:anim>
                                    <p:animEffect transition="in" filter="fade">
                                      <p:cBhvr>
                                        <p:cTn id="4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F56F018A-0353-4915-8950-70B65BDEF676}" type="slidenum">
              <a:rPr kumimoji="0" lang="zh-CN" altLang="en-US" sz="1200" b="0" i="0" u="none" strike="noStrike" kern="1200" cap="none" spc="0" normalizeH="0" baseline="0" noProof="0" smtClean="0">
                <a:ln>
                  <a:noFill/>
                </a:ln>
                <a:solidFill>
                  <a:prstClr val="black">
                    <a:tint val="75000"/>
                  </a:prstClr>
                </a:solidFill>
                <a:effectLst/>
                <a:uLnTx/>
                <a:uFillTx/>
                <a:latin typeface="+mn-lt"/>
                <a:ea typeface="+mn-ea"/>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mn-lt"/>
              <a:ea typeface="+mn-ea"/>
              <a:cs typeface="+mn-cs"/>
            </a:endParaRPr>
          </a:p>
        </p:txBody>
      </p:sp>
      <p:sp>
        <p:nvSpPr>
          <p:cNvPr id="5" name="标题 3"/>
          <p:cNvSpPr>
            <a:spLocks noGrp="1"/>
          </p:cNvSpPr>
          <p:nvPr>
            <p:custDataLst>
              <p:tags r:id="rId1"/>
            </p:custDataLst>
          </p:nvPr>
        </p:nvSpPr>
        <p:spPr>
          <a:xfrm>
            <a:off x="137795" y="114300"/>
            <a:ext cx="11936730" cy="70548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r>
              <a:rPr lang="en-US" altLang="zh-CN">
                <a:latin typeface="华文行楷" panose="02010800040101010101" charset="-122"/>
                <a:ea typeface="华文行楷" panose="02010800040101010101" charset="-122"/>
              </a:rPr>
              <a:t>——</a:t>
            </a:r>
            <a:r>
              <a:rPr lang="zh-CN" altLang="en-US">
                <a:solidFill>
                  <a:schemeClr val="tx1"/>
                </a:solidFill>
                <a:latin typeface="华文行楷" panose="02010800040101010101" charset="-122"/>
                <a:ea typeface="华文行楷" panose="02010800040101010101" charset="-122"/>
              </a:rPr>
              <a:t>农业</a:t>
            </a:r>
            <a:endParaRPr lang="zh-CN" altLang="en-US">
              <a:solidFill>
                <a:schemeClr val="tx1"/>
              </a:solidFill>
              <a:latin typeface="华文行楷" panose="02010800040101010101" charset="-122"/>
              <a:ea typeface="华文行楷" panose="02010800040101010101" charset="-122"/>
            </a:endParaRPr>
          </a:p>
        </p:txBody>
      </p:sp>
      <p:sp>
        <p:nvSpPr>
          <p:cNvPr id="30" name="矩形 29"/>
          <p:cNvSpPr/>
          <p:nvPr>
            <p:custDataLst>
              <p:tags r:id="rId2"/>
            </p:custDataLst>
          </p:nvPr>
        </p:nvSpPr>
        <p:spPr>
          <a:xfrm>
            <a:off x="149860" y="894080"/>
            <a:ext cx="1395095" cy="521970"/>
          </a:xfrm>
          <a:prstGeom prst="rect">
            <a:avLst/>
          </a:prstGeom>
          <a:solidFill>
            <a:srgbClr val="C00000"/>
          </a:solidFill>
        </p:spPr>
        <p:txBody>
          <a:bodyPr wrap="square">
            <a:spAutoFit/>
          </a:bodyPr>
          <a:p>
            <a:pPr algn="l"/>
            <a:r>
              <a:rPr lang="en-US" altLang="zh-CN" sz="2800" b="1">
                <a:solidFill>
                  <a:schemeClr val="bg1"/>
                </a:solidFill>
                <a:latin typeface="楷体" panose="02010609060101010101" charset="-122"/>
                <a:ea typeface="楷体" panose="02010609060101010101" charset="-122"/>
                <a:cs typeface="楷体" panose="02010609060101010101" charset="-122"/>
              </a:rPr>
              <a:t>1.</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原因：</a:t>
            </a:r>
            <a:endParaRPr lang="zh-CN" altLang="en-US" sz="2800" b="1">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12" name="矩形 11"/>
          <p:cNvSpPr/>
          <p:nvPr>
            <p:custDataLst>
              <p:tags r:id="rId3"/>
            </p:custDataLst>
          </p:nvPr>
        </p:nvSpPr>
        <p:spPr>
          <a:xfrm>
            <a:off x="198270" y="1801174"/>
            <a:ext cx="11648057" cy="1384995"/>
          </a:xfrm>
          <a:prstGeom prst="rect">
            <a:avLst/>
          </a:prstGeom>
        </p:spPr>
        <p:txBody>
          <a:bodyPr wrap="square">
            <a:spAutoFit/>
          </a:bodyPr>
          <a:p>
            <a:pPr indent="254000" algn="just" latinLnBrk="1">
              <a:defRPr/>
            </a:pPr>
            <a:r>
              <a:rPr lang="zh-CN" altLang="en-US" sz="2800" b="1" kern="100" dirty="0">
                <a:latin typeface="黑体" panose="02010609060101010101" charset="-122"/>
                <a:ea typeface="黑体" panose="02010609060101010101" charset="-122"/>
                <a:cs typeface="Times New Roman" panose="02020603050405020304" pitchFamily="18" charset="0"/>
              </a:rPr>
              <a:t>材料</a:t>
            </a:r>
            <a:r>
              <a:rPr lang="zh-CN" altLang="en-US" sz="2800" b="1" kern="100" dirty="0" smtClean="0">
                <a:latin typeface="黑体" panose="02010609060101010101" charset="-122"/>
                <a:ea typeface="黑体" panose="02010609060101010101" charset="-122"/>
                <a:cs typeface="Times New Roman" panose="02020603050405020304" pitchFamily="18" charset="0"/>
              </a:rPr>
              <a:t>一：</a:t>
            </a:r>
            <a:r>
              <a:rPr lang="zh-CN" altLang="en-US" sz="2800" b="1" kern="100" dirty="0" smtClean="0">
                <a:solidFill>
                  <a:schemeClr val="tx1"/>
                </a:solidFill>
                <a:latin typeface="黑体" panose="02010609060101010101" charset="-122"/>
                <a:ea typeface="黑体" panose="02010609060101010101" charset="-122"/>
                <a:cs typeface="Times New Roman" panose="02020603050405020304" pitchFamily="18" charset="0"/>
              </a:rPr>
              <a:t>经过</a:t>
            </a:r>
            <a:r>
              <a:rPr lang="zh-CN" altLang="en-US" sz="2800" b="1" kern="100" dirty="0">
                <a:solidFill>
                  <a:schemeClr val="tx1"/>
                </a:solidFill>
                <a:latin typeface="黑体" panose="02010609060101010101" charset="-122"/>
                <a:ea typeface="黑体" panose="02010609060101010101" charset="-122"/>
                <a:cs typeface="Times New Roman" panose="02020603050405020304" pitchFamily="18" charset="0"/>
              </a:rPr>
              <a:t>土地改革，广大农民得到了土地，但农民绝大多数还是靠人畜经营</a:t>
            </a:r>
            <a:r>
              <a:rPr lang="en-US" altLang="zh-CN" sz="2800" b="1" kern="100" dirty="0" smtClean="0">
                <a:latin typeface="黑体" panose="02010609060101010101" charset="-122"/>
                <a:ea typeface="黑体" panose="02010609060101010101" charset="-122"/>
                <a:cs typeface="Times New Roman" panose="02020603050405020304" pitchFamily="18" charset="0"/>
              </a:rPr>
              <a:t>…</a:t>
            </a:r>
            <a:r>
              <a:rPr lang="zh-CN" altLang="en-US" sz="2800" b="1" kern="100" dirty="0" smtClean="0">
                <a:latin typeface="黑体" panose="02010609060101010101" charset="-122"/>
                <a:ea typeface="黑体" panose="02010609060101010101" charset="-122"/>
                <a:cs typeface="Times New Roman" panose="02020603050405020304" pitchFamily="18" charset="0"/>
              </a:rPr>
              <a:t>今天</a:t>
            </a:r>
            <a:r>
              <a:rPr lang="zh-CN" altLang="en-US" sz="2800" b="1" kern="100" dirty="0">
                <a:latin typeface="黑体" panose="02010609060101010101" charset="-122"/>
                <a:ea typeface="黑体" panose="02010609060101010101" charset="-122"/>
                <a:cs typeface="Times New Roman" panose="02020603050405020304" pitchFamily="18" charset="0"/>
              </a:rPr>
              <a:t>农业生产的发展，还</a:t>
            </a:r>
            <a:r>
              <a:rPr lang="zh-CN" altLang="en-US" sz="2800" b="1" kern="100" dirty="0">
                <a:solidFill>
                  <a:schemeClr val="tx1"/>
                </a:solidFill>
                <a:latin typeface="黑体" panose="02010609060101010101" charset="-122"/>
                <a:ea typeface="黑体" panose="02010609060101010101" charset="-122"/>
                <a:cs typeface="Times New Roman" panose="02020603050405020304" pitchFamily="18" charset="0"/>
              </a:rPr>
              <a:t>有许多困难的条件限制了</a:t>
            </a:r>
            <a:r>
              <a:rPr lang="zh-CN" altLang="en-US" sz="2800" b="1" kern="100" dirty="0" smtClean="0">
                <a:solidFill>
                  <a:schemeClr val="tx1"/>
                </a:solidFill>
                <a:latin typeface="黑体" panose="02010609060101010101" charset="-122"/>
                <a:ea typeface="黑体" panose="02010609060101010101" charset="-122"/>
                <a:cs typeface="Times New Roman" panose="02020603050405020304" pitchFamily="18" charset="0"/>
              </a:rPr>
              <a:t>它。</a:t>
            </a:r>
            <a:endParaRPr lang="en-US" altLang="zh-CN" sz="2800" b="1" kern="100" dirty="0" smtClean="0">
              <a:latin typeface="黑体" panose="02010609060101010101" charset="-122"/>
              <a:ea typeface="黑体" panose="02010609060101010101" charset="-122"/>
              <a:cs typeface="Times New Roman" panose="02020603050405020304" pitchFamily="18" charset="0"/>
            </a:endParaRPr>
          </a:p>
          <a:p>
            <a:pPr indent="254000" algn="just" latinLnBrk="1">
              <a:defRPr/>
            </a:pPr>
            <a:r>
              <a:rPr lang="en-US" altLang="zh-CN" sz="2800" b="1" kern="100" dirty="0" smtClean="0">
                <a:latin typeface="楷体" panose="02010609060101010101" charset="-122"/>
                <a:ea typeface="楷体" panose="02010609060101010101" charset="-122"/>
                <a:cs typeface="Times New Roman" panose="02020603050405020304" pitchFamily="18" charset="0"/>
              </a:rPr>
              <a:t>                     </a:t>
            </a:r>
            <a:r>
              <a:rPr lang="en-US" altLang="zh-CN" sz="2400" b="1" kern="100" dirty="0" smtClean="0">
                <a:latin typeface="楷体" panose="02010609060101010101" charset="-122"/>
                <a:ea typeface="楷体" panose="02010609060101010101" charset="-122"/>
                <a:cs typeface="Times New Roman" panose="02020603050405020304" pitchFamily="18" charset="0"/>
              </a:rPr>
              <a:t>——</a:t>
            </a:r>
            <a:r>
              <a:rPr lang="zh-CN" altLang="en-US" sz="2400" b="1" kern="100" dirty="0" smtClean="0">
                <a:latin typeface="楷体" panose="02010609060101010101" charset="-122"/>
                <a:ea typeface="楷体" panose="02010609060101010101" charset="-122"/>
                <a:cs typeface="Times New Roman" panose="02020603050405020304" pitchFamily="18" charset="0"/>
              </a:rPr>
              <a:t>邓子恢</a:t>
            </a:r>
            <a:r>
              <a:rPr lang="en-US" altLang="zh-CN" sz="2400" b="1" kern="100" dirty="0">
                <a:latin typeface="楷体" panose="02010609060101010101" charset="-122"/>
                <a:ea typeface="楷体" panose="02010609060101010101" charset="-122"/>
                <a:cs typeface="Times New Roman" panose="02020603050405020304" pitchFamily="18" charset="0"/>
              </a:rPr>
              <a:t>《</a:t>
            </a:r>
            <a:r>
              <a:rPr lang="zh-CN" altLang="en-US" sz="2400" b="1" kern="100" dirty="0">
                <a:latin typeface="楷体" panose="02010609060101010101" charset="-122"/>
                <a:ea typeface="楷体" panose="02010609060101010101" charset="-122"/>
                <a:cs typeface="Times New Roman" panose="02020603050405020304" pitchFamily="18" charset="0"/>
              </a:rPr>
              <a:t>在全国第一次农村工作会议上的总结报告</a:t>
            </a:r>
            <a:r>
              <a:rPr lang="en-US" altLang="zh-CN" sz="2400" b="1" kern="100" dirty="0" smtClean="0">
                <a:latin typeface="楷体" panose="02010609060101010101" charset="-122"/>
                <a:ea typeface="楷体" panose="02010609060101010101" charset="-122"/>
                <a:cs typeface="Times New Roman" panose="02020603050405020304" pitchFamily="18" charset="0"/>
              </a:rPr>
              <a:t>》</a:t>
            </a:r>
            <a:endParaRPr lang="en-US" altLang="zh-CN" sz="2800" b="1" kern="100" dirty="0" smtClean="0">
              <a:latin typeface="黑体" panose="02010609060101010101" charset="-122"/>
              <a:ea typeface="黑体" panose="02010609060101010101" charset="-122"/>
              <a:cs typeface="Times New Roman" panose="02020603050405020304" pitchFamily="18" charset="0"/>
            </a:endParaRPr>
          </a:p>
        </p:txBody>
      </p:sp>
      <p:sp>
        <p:nvSpPr>
          <p:cNvPr id="15" name="矩形 14"/>
          <p:cNvSpPr/>
          <p:nvPr>
            <p:custDataLst>
              <p:tags r:id="rId4"/>
            </p:custDataLst>
          </p:nvPr>
        </p:nvSpPr>
        <p:spPr>
          <a:xfrm>
            <a:off x="197792" y="3186694"/>
            <a:ext cx="11648057" cy="2498761"/>
          </a:xfrm>
          <a:prstGeom prst="rect">
            <a:avLst/>
          </a:prstGeom>
        </p:spPr>
        <p:txBody>
          <a:bodyPr wrap="square">
            <a:spAutoFit/>
          </a:bodyPr>
          <a:p>
            <a:pPr indent="254000" algn="just" latinLnBrk="1">
              <a:lnSpc>
                <a:spcPct val="150000"/>
              </a:lnSpc>
              <a:defRPr/>
            </a:pPr>
            <a:r>
              <a:rPr lang="zh-CN" altLang="en-US" sz="2800" b="1" kern="100" dirty="0" smtClean="0">
                <a:latin typeface="黑体" panose="02010609060101010101" charset="-122"/>
                <a:ea typeface="黑体" panose="02010609060101010101" charset="-122"/>
                <a:cs typeface="Times New Roman" panose="02020603050405020304" pitchFamily="18" charset="0"/>
              </a:rPr>
              <a:t>材料二：为了</a:t>
            </a:r>
            <a:r>
              <a:rPr lang="zh-CN" altLang="en-US" sz="2800" b="1" kern="100" dirty="0">
                <a:latin typeface="黑体" panose="02010609060101010101" charset="-122"/>
                <a:ea typeface="黑体" panose="02010609060101010101" charset="-122"/>
                <a:cs typeface="Times New Roman" panose="02020603050405020304" pitchFamily="18" charset="0"/>
              </a:rPr>
              <a:t>不使生产萎缩，真正使绝大多数农民摆脱贫困，防止封建剥削关系死灰复燃，组织起来走互助合作的道路在当时确实是绝大多数农民</a:t>
            </a:r>
            <a:r>
              <a:rPr lang="zh-CN" altLang="en-US" sz="2800" b="1" kern="100" dirty="0">
                <a:solidFill>
                  <a:schemeClr val="tx1"/>
                </a:solidFill>
                <a:latin typeface="黑体" panose="02010609060101010101" charset="-122"/>
                <a:ea typeface="黑体" panose="02010609060101010101" charset="-122"/>
                <a:cs typeface="Times New Roman" panose="02020603050405020304" pitchFamily="18" charset="0"/>
              </a:rPr>
              <a:t>的要求</a:t>
            </a:r>
            <a:r>
              <a:rPr lang="en-US" altLang="zh-CN" sz="2800" b="1" kern="100" dirty="0">
                <a:solidFill>
                  <a:schemeClr val="tx1"/>
                </a:solidFill>
                <a:latin typeface="黑体" panose="02010609060101010101" charset="-122"/>
                <a:ea typeface="黑体" panose="02010609060101010101" charset="-122"/>
                <a:cs typeface="Times New Roman" panose="02020603050405020304" pitchFamily="18" charset="0"/>
              </a:rPr>
              <a:t>…</a:t>
            </a:r>
            <a:r>
              <a:rPr lang="zh-CN" altLang="en-US" sz="2800" b="1" kern="100" dirty="0">
                <a:solidFill>
                  <a:schemeClr val="tx1"/>
                </a:solidFill>
                <a:latin typeface="黑体" panose="02010609060101010101" charset="-122"/>
                <a:ea typeface="黑体" panose="02010609060101010101" charset="-122"/>
                <a:cs typeface="Times New Roman" panose="02020603050405020304" pitchFamily="18" charset="0"/>
              </a:rPr>
              <a:t>中国的小农经济满足不了大工业和现代化建设的</a:t>
            </a:r>
            <a:r>
              <a:rPr lang="zh-CN" altLang="en-US" sz="2800" b="1" kern="100" dirty="0" smtClean="0">
                <a:solidFill>
                  <a:schemeClr val="tx1"/>
                </a:solidFill>
                <a:latin typeface="黑体" panose="02010609060101010101" charset="-122"/>
                <a:ea typeface="黑体" panose="02010609060101010101" charset="-122"/>
                <a:cs typeface="Times New Roman" panose="02020603050405020304" pitchFamily="18" charset="0"/>
              </a:rPr>
              <a:t>需要。</a:t>
            </a:r>
            <a:endParaRPr lang="en-US" altLang="zh-CN" sz="2800" b="1" kern="100" dirty="0" smtClean="0">
              <a:latin typeface="黑体" panose="02010609060101010101" charset="-122"/>
              <a:ea typeface="黑体" panose="02010609060101010101" charset="-122"/>
              <a:cs typeface="Times New Roman" panose="02020603050405020304" pitchFamily="18" charset="0"/>
            </a:endParaRPr>
          </a:p>
          <a:p>
            <a:pPr indent="254000" algn="just" latinLnBrk="1">
              <a:lnSpc>
                <a:spcPct val="150000"/>
              </a:lnSpc>
              <a:defRPr/>
            </a:pPr>
            <a:r>
              <a:rPr lang="en-US" altLang="zh-CN" sz="2400" b="1" kern="100" dirty="0" smtClean="0">
                <a:latin typeface="楷体" panose="02010609060101010101" charset="-122"/>
                <a:ea typeface="楷体" panose="02010609060101010101" charset="-122"/>
                <a:cs typeface="Times New Roman" panose="02020603050405020304" pitchFamily="18" charset="0"/>
              </a:rPr>
              <a:t>                                                ——</a:t>
            </a:r>
            <a:r>
              <a:rPr lang="zh-CN" altLang="en-US" sz="2400" b="1" kern="100" dirty="0" smtClean="0">
                <a:latin typeface="楷体" panose="02010609060101010101" charset="-122"/>
                <a:ea typeface="楷体" panose="02010609060101010101" charset="-122"/>
                <a:cs typeface="Times New Roman" panose="02020603050405020304" pitchFamily="18" charset="0"/>
              </a:rPr>
              <a:t>韩</a:t>
            </a:r>
            <a:r>
              <a:rPr lang="zh-CN" altLang="en-US" sz="2400" b="1" kern="100" dirty="0">
                <a:latin typeface="楷体" panose="02010609060101010101" charset="-122"/>
                <a:ea typeface="楷体" panose="02010609060101010101" charset="-122"/>
                <a:cs typeface="Times New Roman" panose="02020603050405020304" pitchFamily="18" charset="0"/>
              </a:rPr>
              <a:t>西林</a:t>
            </a:r>
            <a:r>
              <a:rPr lang="en-US" altLang="zh-CN" sz="2400" b="1" kern="100" dirty="0">
                <a:latin typeface="楷体" panose="02010609060101010101" charset="-122"/>
                <a:ea typeface="楷体" panose="02010609060101010101" charset="-122"/>
                <a:cs typeface="Times New Roman" panose="02020603050405020304" pitchFamily="18" charset="0"/>
              </a:rPr>
              <a:t>《</a:t>
            </a:r>
            <a:r>
              <a:rPr lang="zh-CN" altLang="en-US" sz="2400" b="1" kern="100" dirty="0">
                <a:latin typeface="楷体" panose="02010609060101010101" charset="-122"/>
                <a:ea typeface="楷体" panose="02010609060101010101" charset="-122"/>
                <a:cs typeface="Times New Roman" panose="02020603050405020304" pitchFamily="18" charset="0"/>
              </a:rPr>
              <a:t>论农业合作化</a:t>
            </a:r>
            <a:r>
              <a:rPr lang="en-US" altLang="zh-CN" sz="2400" b="1" kern="100" dirty="0">
                <a:latin typeface="楷体" panose="02010609060101010101" charset="-122"/>
                <a:ea typeface="楷体" panose="02010609060101010101" charset="-122"/>
                <a:cs typeface="Times New Roman" panose="02020603050405020304" pitchFamily="18" charset="0"/>
              </a:rPr>
              <a:t>》</a:t>
            </a:r>
            <a:endParaRPr lang="zh-CN" altLang="zh-CN" sz="2400" b="1" kern="100" dirty="0">
              <a:latin typeface="楷体" panose="02010609060101010101" charset="-122"/>
              <a:ea typeface="楷体" panose="02010609060101010101" charset="-122"/>
              <a:cs typeface="Times New Roman" panose="02020603050405020304" pitchFamily="18" charset="0"/>
            </a:endParaRPr>
          </a:p>
        </p:txBody>
      </p:sp>
      <p:sp>
        <p:nvSpPr>
          <p:cNvPr id="7" name="文本框 6"/>
          <p:cNvSpPr txBox="1"/>
          <p:nvPr/>
        </p:nvSpPr>
        <p:spPr>
          <a:xfrm>
            <a:off x="1870075" y="894080"/>
            <a:ext cx="10400665" cy="521970"/>
          </a:xfrm>
          <a:prstGeom prst="rect">
            <a:avLst/>
          </a:prstGeom>
          <a:noFill/>
        </p:spPr>
        <p:txBody>
          <a:bodyPr wrap="square" rtlCol="0">
            <a:spAutoFit/>
          </a:bodyPr>
          <a:p>
            <a:r>
              <a:rPr lang="zh-CN" altLang="en-US" sz="2800" b="1">
                <a:solidFill>
                  <a:schemeClr val="tx1"/>
                </a:solidFill>
                <a:latin typeface="微软雅黑" panose="020B0503020204020204" pitchFamily="34" charset="-122"/>
                <a:ea typeface="微软雅黑" panose="020B0503020204020204" pitchFamily="34" charset="-122"/>
              </a:rPr>
              <a:t>史料分析：农业生产上出现的问题会产生哪些不利影响？</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80365" y="5659120"/>
            <a:ext cx="7847330" cy="1076325"/>
          </a:xfrm>
          <a:prstGeom prst="rect">
            <a:avLst/>
          </a:prstGeom>
          <a:solidFill>
            <a:srgbClr val="FFFF00"/>
          </a:solidFill>
        </p:spPr>
        <p:txBody>
          <a:bodyPr wrap="square" rtlCol="0">
            <a:spAutoFit/>
          </a:bodyPr>
          <a:p>
            <a:r>
              <a:rPr lang="zh-CN" altLang="en-US" sz="3200" b="1">
                <a:solidFill>
                  <a:srgbClr val="FF0000"/>
                </a:solidFill>
                <a:latin typeface="Calibri" panose="020F0502020204030204" charset="0"/>
                <a:ea typeface="华文楷体" panose="02010600040101010101" charset="-122"/>
              </a:rPr>
              <a:t>①</a:t>
            </a:r>
            <a:r>
              <a:rPr lang="zh-CN" altLang="en-US" sz="3200" b="1">
                <a:solidFill>
                  <a:srgbClr val="FF0000"/>
                </a:solidFill>
                <a:latin typeface="华文楷体" panose="02010600040101010101" charset="-122"/>
                <a:ea typeface="华文楷体" panose="02010600040101010101" charset="-122"/>
              </a:rPr>
              <a:t>影响农业生产的发展</a:t>
            </a:r>
            <a:endParaRPr lang="zh-CN" altLang="en-US" sz="3200" b="1">
              <a:solidFill>
                <a:srgbClr val="FF0000"/>
              </a:solidFill>
              <a:latin typeface="华文楷体" panose="02010600040101010101" charset="-122"/>
              <a:ea typeface="华文楷体" panose="02010600040101010101" charset="-122"/>
            </a:endParaRPr>
          </a:p>
          <a:p>
            <a:r>
              <a:rPr lang="zh-CN" altLang="en-US" sz="3200" b="1">
                <a:solidFill>
                  <a:srgbClr val="FF0000"/>
                </a:solidFill>
                <a:latin typeface="Calibri" panose="020F0502020204030204" charset="0"/>
                <a:ea typeface="华文楷体" panose="02010600040101010101" charset="-122"/>
              </a:rPr>
              <a:t>②</a:t>
            </a:r>
            <a:r>
              <a:rPr lang="zh-CN" altLang="en-US" sz="3200" b="1">
                <a:solidFill>
                  <a:srgbClr val="FF0000"/>
                </a:solidFill>
                <a:latin typeface="华文楷体" panose="02010600040101010101" charset="-122"/>
                <a:ea typeface="华文楷体" panose="02010600040101010101" charset="-122"/>
              </a:rPr>
              <a:t>农产品满足不了国家工业化建设的需要</a:t>
            </a:r>
            <a:endParaRPr lang="zh-CN" altLang="en-US" sz="3200" b="1">
              <a:solidFill>
                <a:srgbClr val="FF0000"/>
              </a:solidFill>
              <a:latin typeface="华文楷体" panose="02010600040101010101" charset="-122"/>
              <a:ea typeface="华文楷体" panose="02010600040101010101" charset="-122"/>
            </a:endParaRPr>
          </a:p>
        </p:txBody>
      </p:sp>
      <p:sp>
        <p:nvSpPr>
          <p:cNvPr id="2" name="矩形: 圆角 2"/>
          <p:cNvSpPr/>
          <p:nvPr>
            <p:custDataLst>
              <p:tags r:id="rId5"/>
            </p:custDataLst>
          </p:nvPr>
        </p:nvSpPr>
        <p:spPr>
          <a:xfrm>
            <a:off x="3710940" y="3429000"/>
            <a:ext cx="3467100" cy="699770"/>
          </a:xfrm>
          <a:prstGeom prst="roundRect">
            <a:avLst/>
          </a:prstGeom>
          <a:solidFill>
            <a:srgbClr val="00B050"/>
          </a:solidFill>
        </p:spPr>
        <p:style>
          <a:lnRef idx="0">
            <a:schemeClr val="accent6"/>
          </a:lnRef>
          <a:fillRef idx="3">
            <a:schemeClr val="accent6"/>
          </a:fillRef>
          <a:effectRef idx="3">
            <a:schemeClr val="accent6"/>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sz="4800" b="1" i="0" u="none" strike="noStrike" kern="1200" cap="none" spc="0" normalizeH="0" baseline="0" noProof="0" dirty="0">
                <a:ln>
                  <a:noFill/>
                </a:ln>
                <a:solidFill>
                  <a:schemeClr val="lt1"/>
                </a:solidFill>
                <a:effectLst/>
                <a:uLnTx/>
                <a:uFillTx/>
                <a:latin typeface="+mn-lt"/>
                <a:ea typeface="宋体" panose="02010600030101010101" pitchFamily="2" charset="-122"/>
                <a:cs typeface="+mn-cs"/>
              </a:rPr>
              <a:t>怎么解决？</a:t>
            </a:r>
            <a:endParaRPr kumimoji="0" lang="zh-CN" sz="4800" b="1" i="0" u="none" strike="noStrike" kern="1200" cap="none" spc="0" normalizeH="0" baseline="0" noProof="0" dirty="0">
              <a:ln>
                <a:noFill/>
              </a:ln>
              <a:solidFill>
                <a:schemeClr val="lt1"/>
              </a:solidFill>
              <a:effectLst/>
              <a:uLnTx/>
              <a:uFillTx/>
              <a:latin typeface="+mn-lt"/>
              <a:ea typeface="宋体" panose="02010600030101010101" pitchFamily="2" charset="-122"/>
              <a:cs typeface="+mn-cs"/>
            </a:endParaRPr>
          </a:p>
        </p:txBody>
      </p:sp>
      <p:cxnSp>
        <p:nvCxnSpPr>
          <p:cNvPr id="14" name="直接连接符 13"/>
          <p:cNvCxnSpPr/>
          <p:nvPr>
            <p:custDataLst>
              <p:tags r:id="rId6"/>
            </p:custDataLst>
          </p:nvPr>
        </p:nvCxnSpPr>
        <p:spPr>
          <a:xfrm>
            <a:off x="2010410" y="2711266"/>
            <a:ext cx="8516620" cy="63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7"/>
            </p:custDataLst>
          </p:nvPr>
        </p:nvCxnSpPr>
        <p:spPr>
          <a:xfrm flipV="1">
            <a:off x="2010410" y="5196656"/>
            <a:ext cx="8389620" cy="4508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000000"/>
                                          </p:val>
                                        </p:tav>
                                        <p:tav tm="100000">
                                          <p:val>
                                            <p:strVal val="#ppt_w"/>
                                          </p:val>
                                        </p:tav>
                                      </p:tavLst>
                                    </p:anim>
                                    <p:anim calcmode="lin" valueType="num">
                                      <p:cBhvr>
                                        <p:cTn id="25" dur="1000" fill="hold"/>
                                        <p:tgtEl>
                                          <p:spTgt spid="2"/>
                                        </p:tgtEl>
                                        <p:attrNameLst>
                                          <p:attrName>ppt_h</p:attrName>
                                        </p:attrNameLst>
                                      </p:cBhvr>
                                      <p:tavLst>
                                        <p:tav tm="0">
                                          <p:val>
                                            <p:fltVal val="0.000000"/>
                                          </p:val>
                                        </p:tav>
                                        <p:tav tm="100000">
                                          <p:val>
                                            <p:strVal val="#ppt_h"/>
                                          </p:val>
                                        </p:tav>
                                      </p:tavLst>
                                    </p:anim>
                                    <p:anim calcmode="lin" valueType="num">
                                      <p:cBhvr>
                                        <p:cTn id="26" dur="1000" fill="hold"/>
                                        <p:tgtEl>
                                          <p:spTgt spid="2"/>
                                        </p:tgtEl>
                                        <p:attrNameLst>
                                          <p:attrName>style.rotation</p:attrName>
                                        </p:attrNameLst>
                                      </p:cBhvr>
                                      <p:tavLst>
                                        <p:tav tm="0">
                                          <p:val>
                                            <p:fltVal val="90.000000"/>
                                          </p:val>
                                        </p:tav>
                                        <p:tav tm="100000">
                                          <p:val>
                                            <p:fltVal val="0.000000"/>
                                          </p:val>
                                        </p:tav>
                                      </p:tavLst>
                                    </p:anim>
                                    <p:animEffect transition="in" filter="fade">
                                      <p:cBhvr>
                                        <p:cTn id="2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50" name="Picture 3" descr="U1831P1T1D12914899F21DT20070503025036"/>
          <p:cNvPicPr>
            <a:picLocks noChangeAspect="1"/>
          </p:cNvPicPr>
          <p:nvPr/>
        </p:nvPicPr>
        <p:blipFill>
          <a:blip r:embed="rId1"/>
          <a:stretch>
            <a:fillRect/>
          </a:stretch>
        </p:blipFill>
        <p:spPr>
          <a:xfrm>
            <a:off x="29210" y="-635"/>
            <a:ext cx="12162155" cy="6859270"/>
          </a:xfrm>
          <a:prstGeom prst="rect">
            <a:avLst/>
          </a:prstGeom>
          <a:noFill/>
          <a:ln w="9525">
            <a:noFill/>
          </a:ln>
        </p:spPr>
      </p:pic>
      <p:sp>
        <p:nvSpPr>
          <p:cNvPr id="38" name="矩形 37"/>
          <p:cNvSpPr/>
          <p:nvPr/>
        </p:nvSpPr>
        <p:spPr>
          <a:xfrm>
            <a:off x="0" y="-24765"/>
            <a:ext cx="12250420" cy="6906895"/>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10076180" y="127000"/>
            <a:ext cx="2242820" cy="398780"/>
          </a:xfrm>
          <a:prstGeom prst="rect">
            <a:avLst/>
          </a:prstGeom>
        </p:spPr>
        <p:txBody>
          <a:bodyPr wrap="square">
            <a:spAutoFit/>
          </a:bodyPr>
          <a:p>
            <a:pPr algn="ctr"/>
            <a:r>
              <a:rPr lang="zh-CN" altLang="en-US" sz="2000" dirty="0">
                <a:solidFill>
                  <a:prstClr val="black"/>
                </a:solidFill>
                <a:latin typeface="仿宋" panose="02010609060101010101" charset="-122"/>
                <a:ea typeface="仿宋" panose="02010609060101010101" charset="-122"/>
                <a:cs typeface="仿宋" panose="02010609060101010101" charset="-122"/>
              </a:rPr>
              <a:t>第5课 三大改造</a:t>
            </a:r>
            <a:endParaRPr lang="zh-CN" altLang="en-US" sz="2000" dirty="0">
              <a:solidFill>
                <a:prstClr val="black"/>
              </a:solidFill>
              <a:latin typeface="仿宋" panose="02010609060101010101" charset="-122"/>
              <a:ea typeface="仿宋" panose="02010609060101010101" charset="-122"/>
              <a:cs typeface="仿宋" panose="02010609060101010101" charset="-122"/>
            </a:endParaRPr>
          </a:p>
        </p:txBody>
      </p:sp>
      <p:sp>
        <p:nvSpPr>
          <p:cNvPr id="5" name="矩形: 圆角 1"/>
          <p:cNvSpPr/>
          <p:nvPr/>
        </p:nvSpPr>
        <p:spPr>
          <a:xfrm>
            <a:off x="29210" y="1970405"/>
            <a:ext cx="622300" cy="231267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rPr>
              <a:t>情景再现</a:t>
            </a:r>
            <a:endParaRPr kumimoji="0" lang="zh-CN" altLang="en-US" sz="3200" b="1" i="0" u="none" strike="noStrike" kern="1200" cap="none" spc="0" normalizeH="0" baseline="0" noProof="0" dirty="0">
              <a:ln>
                <a:noFill/>
              </a:ln>
              <a:solidFill>
                <a:schemeClr val="lt1"/>
              </a:solidFill>
              <a:effectLst/>
              <a:uLnTx/>
              <a:uFillTx/>
              <a:latin typeface="华文新魏" panose="02010800040101010101" pitchFamily="2" charset="-122"/>
              <a:ea typeface="华文新魏" panose="02010800040101010101" pitchFamily="2" charset="-122"/>
              <a:cs typeface="+mn-cs"/>
            </a:endParaRPr>
          </a:p>
        </p:txBody>
      </p:sp>
      <p:sp>
        <p:nvSpPr>
          <p:cNvPr id="36" name="文本框 35"/>
          <p:cNvSpPr txBox="1"/>
          <p:nvPr/>
        </p:nvSpPr>
        <p:spPr>
          <a:xfrm>
            <a:off x="936625" y="5342255"/>
            <a:ext cx="4450080" cy="460375"/>
          </a:xfrm>
          <a:prstGeom prst="rect">
            <a:avLst/>
          </a:prstGeom>
          <a:noFill/>
        </p:spPr>
        <p:txBody>
          <a:bodyPr wrap="square" rtlCol="0" anchor="t">
            <a:spAutoFit/>
          </a:bodyPr>
          <a:p>
            <a:pPr algn="ctr"/>
            <a:r>
              <a:rPr lang="zh-CN" altLang="en-US" sz="2400" b="1">
                <a:effectLst/>
                <a:latin typeface="楷体" panose="02010609060101010101" charset="-122"/>
                <a:ea typeface="楷体" panose="02010609060101010101" charset="-122"/>
                <a:cs typeface="楷体" panose="02010609060101010101" charset="-122"/>
              </a:rPr>
              <a:t>郊区农民报名参加合作社</a:t>
            </a:r>
            <a:endParaRPr lang="zh-CN" altLang="en-US" sz="2400" b="1">
              <a:effectLst/>
              <a:latin typeface="楷体" panose="02010609060101010101" charset="-122"/>
              <a:ea typeface="楷体" panose="02010609060101010101" charset="-122"/>
              <a:cs typeface="楷体" panose="02010609060101010101" charset="-122"/>
            </a:endParaRPr>
          </a:p>
        </p:txBody>
      </p:sp>
      <p:sp>
        <p:nvSpPr>
          <p:cNvPr id="43" name="文本框 42"/>
          <p:cNvSpPr txBox="1"/>
          <p:nvPr/>
        </p:nvSpPr>
        <p:spPr>
          <a:xfrm>
            <a:off x="6158230" y="1630680"/>
            <a:ext cx="5517515" cy="4521835"/>
          </a:xfrm>
          <a:prstGeom prst="rect">
            <a:avLst/>
          </a:prstGeom>
          <a:noFill/>
          <a:ln w="9525">
            <a:noFill/>
          </a:ln>
        </p:spPr>
        <p:txBody>
          <a:bodyPr wrap="square">
            <a:spAutoFit/>
          </a:bodyPr>
          <a:p>
            <a:pPr marL="0" marR="0" lvl="0" indent="0" algn="l" defTabSz="457200" rtl="0" eaLnBrk="1" fontAlgn="auto" latinLnBrk="0" hangingPunct="1">
              <a:lnSpc>
                <a:spcPct val="90000"/>
              </a:lnSpc>
              <a:spcBef>
                <a:spcPts val="0"/>
              </a:spcBef>
              <a:spcAft>
                <a:spcPts val="0"/>
              </a:spcAft>
              <a:buClrTx/>
              <a:buSzTx/>
              <a:buFont typeface="Arial" panose="020B0604020202020204" pitchFamily="34" charset="0"/>
              <a:buNone/>
              <a:defRPr/>
            </a:pP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sz="3200" b="1">
                <a:latin typeface="宋体" panose="02010600030101010101" pitchFamily="2" charset="-122"/>
                <a:ea typeface="宋体" panose="02010600030101010101" pitchFamily="2" charset="-122"/>
                <a:cs typeface="宋体" panose="02010600030101010101" pitchFamily="2" charset="-122"/>
                <a:sym typeface="+mn-ea"/>
              </a:rPr>
              <a:t>1954年3月，</a:t>
            </a:r>
            <a:r>
              <a:rPr lang="zh-CN" sz="3200" b="1">
                <a:latin typeface="宋体" panose="02010600030101010101" pitchFamily="2" charset="-122"/>
                <a:ea typeface="宋体" panose="02010600030101010101" pitchFamily="2" charset="-122"/>
                <a:cs typeface="宋体" panose="02010600030101010101" pitchFamily="2" charset="-122"/>
                <a:sym typeface="+mn-ea"/>
              </a:rPr>
              <a:t>常州</a:t>
            </a:r>
            <a:r>
              <a:rPr sz="3200" b="1">
                <a:latin typeface="宋体" panose="02010600030101010101" pitchFamily="2" charset="-122"/>
                <a:ea typeface="宋体" panose="02010600030101010101" pitchFamily="2" charset="-122"/>
                <a:cs typeface="宋体" panose="02010600030101010101" pitchFamily="2" charset="-122"/>
                <a:sym typeface="+mn-ea"/>
              </a:rPr>
              <a:t>西北乡前袁、后袁、毛浦3个自然村的互助组共有34个、计223人、245亩土地，</a:t>
            </a:r>
            <a:r>
              <a:rPr lang="zh-CN" sz="3200" b="1">
                <a:latin typeface="宋体" panose="02010600030101010101" pitchFamily="2" charset="-122"/>
                <a:ea typeface="宋体" panose="02010600030101010101" pitchFamily="2" charset="-122"/>
                <a:cs typeface="宋体" panose="02010600030101010101" pitchFamily="2" charset="-122"/>
                <a:sym typeface="+mn-ea"/>
              </a:rPr>
              <a:t>在袁耀良的带领下，</a:t>
            </a:r>
            <a:r>
              <a:rPr sz="3200" b="1">
                <a:latin typeface="宋体" panose="02010600030101010101" pitchFamily="2" charset="-122"/>
                <a:ea typeface="宋体" panose="02010600030101010101" pitchFamily="2" charset="-122"/>
                <a:cs typeface="宋体" panose="02010600030101010101" pitchFamily="2" charset="-122"/>
                <a:sym typeface="+mn-ea"/>
              </a:rPr>
              <a:t>合并成立了市郊第一个初级</a:t>
            </a:r>
            <a:r>
              <a:rPr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农业生产合作社</a:t>
            </a:r>
            <a:r>
              <a:rPr sz="3200" b="1">
                <a:latin typeface="宋体" panose="02010600030101010101" pitchFamily="2" charset="-122"/>
                <a:ea typeface="宋体" panose="02010600030101010101" pitchFamily="2" charset="-122"/>
                <a:cs typeface="宋体" panose="02010600030101010101" pitchFamily="2" charset="-122"/>
                <a:sym typeface="+mn-ea"/>
              </a:rPr>
              <a:t>——袁耀良农业生产合作社。</a:t>
            </a:r>
            <a:r>
              <a:rPr sz="3200" b="1" dirty="0">
                <a:latin typeface="宋体" panose="02010600030101010101" pitchFamily="2" charset="-122"/>
                <a:ea typeface="宋体" panose="02010600030101010101" pitchFamily="2" charset="-122"/>
                <a:cs typeface="宋体" panose="02010600030101010101" pitchFamily="2" charset="-122"/>
                <a:sym typeface="+mn-ea"/>
              </a:rPr>
              <a:t>而且</a:t>
            </a:r>
            <a:r>
              <a:rPr lang="zh-CN" sz="3200" b="1" dirty="0">
                <a:latin typeface="宋体" panose="02010600030101010101" pitchFamily="2" charset="-122"/>
                <a:ea typeface="宋体" panose="02010600030101010101" pitchFamily="2" charset="-122"/>
                <a:cs typeface="宋体" panose="02010600030101010101" pitchFamily="2" charset="-122"/>
                <a:sym typeface="+mn-ea"/>
              </a:rPr>
              <a:t>袁耀良</a:t>
            </a:r>
            <a:r>
              <a:rPr sz="3200" b="1" dirty="0">
                <a:latin typeface="宋体" panose="02010600030101010101" pitchFamily="2" charset="-122"/>
                <a:ea typeface="宋体" panose="02010600030101010101" pitchFamily="2" charset="-122"/>
                <a:cs typeface="宋体" panose="02010600030101010101" pitchFamily="2" charset="-122"/>
                <a:sym typeface="+mn-ea"/>
              </a:rPr>
              <a:t>光荣地成为了这个合作社的</a:t>
            </a:r>
            <a:r>
              <a:rPr lang="zh-CN" sz="3200" b="1" dirty="0">
                <a:latin typeface="宋体" panose="02010600030101010101" pitchFamily="2" charset="-122"/>
                <a:ea typeface="宋体" panose="02010600030101010101" pitchFamily="2" charset="-122"/>
                <a:cs typeface="宋体" panose="02010600030101010101" pitchFamily="2" charset="-122"/>
                <a:sym typeface="+mn-ea"/>
              </a:rPr>
              <a:t>社长。</a:t>
            </a:r>
            <a:r>
              <a:rPr sz="3200" b="1" dirty="0">
                <a:latin typeface="宋体" panose="02010600030101010101" pitchFamily="2" charset="-122"/>
                <a:ea typeface="宋体" panose="02010600030101010101" pitchFamily="2" charset="-122"/>
                <a:cs typeface="宋体" panose="02010600030101010101" pitchFamily="2" charset="-122"/>
                <a:sym typeface="+mn-ea"/>
              </a:rPr>
              <a:t>他们准备大干一场了！</a:t>
            </a:r>
            <a:endParaRPr sz="3200" b="1" dirty="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r" defTabSz="457200" rtl="0" eaLnBrk="1" fontAlgn="auto" latinLnBrk="0" hangingPunct="1">
              <a:lnSpc>
                <a:spcPct val="90000"/>
              </a:lnSpc>
              <a:spcBef>
                <a:spcPts val="0"/>
              </a:spcBef>
              <a:spcAft>
                <a:spcPts val="0"/>
              </a:spcAft>
              <a:buClrTx/>
              <a:buSzTx/>
              <a:buFont typeface="Arial" panose="020B0604020202020204" pitchFamily="34" charset="0"/>
              <a:buNone/>
              <a:defRPr/>
            </a:pP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sym typeface="+mn-ea"/>
              </a:rPr>
              <a:t>常州日报</a:t>
            </a:r>
            <a:endParaRPr lang="zh-CN" altLang="en-US" sz="3200" b="1"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1" descr="97121256606173323"/>
          <p:cNvPicPr>
            <a:picLocks noChangeAspect="1"/>
          </p:cNvPicPr>
          <p:nvPr/>
        </p:nvPicPr>
        <p:blipFill>
          <a:blip r:embed="rId2"/>
          <a:stretch>
            <a:fillRect/>
          </a:stretch>
        </p:blipFill>
        <p:spPr>
          <a:xfrm>
            <a:off x="809625" y="1163955"/>
            <a:ext cx="5066030" cy="4178300"/>
          </a:xfrm>
          <a:prstGeom prst="rect">
            <a:avLst/>
          </a:prstGeom>
        </p:spPr>
      </p:pic>
      <p:sp>
        <p:nvSpPr>
          <p:cNvPr id="15" name="标题 14"/>
          <p:cNvSpPr>
            <a:spLocks noGrp="1"/>
          </p:cNvSpPr>
          <p:nvPr>
            <p:custDataLst>
              <p:tags r:id="rId3"/>
            </p:custDataLst>
          </p:nvPr>
        </p:nvSpPr>
        <p:spPr>
          <a:xfrm>
            <a:off x="137795" y="114300"/>
            <a:ext cx="11936730" cy="7054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r>
              <a:rPr lang="en-US" altLang="zh-CN">
                <a:latin typeface="华文行楷" panose="02010800040101010101" charset="-122"/>
                <a:ea typeface="华文行楷" panose="02010800040101010101" charset="-122"/>
              </a:rPr>
              <a:t>——</a:t>
            </a:r>
            <a:r>
              <a:rPr lang="zh-CN" altLang="en-US">
                <a:solidFill>
                  <a:schemeClr val="tx1"/>
                </a:solidFill>
                <a:latin typeface="华文行楷" panose="02010800040101010101" charset="-122"/>
                <a:ea typeface="华文行楷" panose="02010800040101010101" charset="-122"/>
              </a:rPr>
              <a:t>农业</a:t>
            </a:r>
            <a:endParaRPr lang="zh-CN" altLang="en-US">
              <a:solidFill>
                <a:schemeClr val="tx1"/>
              </a:solidFill>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diamond(in)">
                                      <p:cBhvr>
                                        <p:cTn id="7"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custDataLst>
              <p:tags r:id="rId2"/>
            </p:custDataLst>
          </p:nvPr>
        </p:nvSpPr>
        <p:spPr>
          <a:xfrm>
            <a:off x="149860" y="732790"/>
            <a:ext cx="1395095" cy="521970"/>
          </a:xfrm>
          <a:prstGeom prst="rect">
            <a:avLst/>
          </a:prstGeom>
          <a:solidFill>
            <a:srgbClr val="C00000"/>
          </a:solidFill>
        </p:spPr>
        <p:txBody>
          <a:bodyPr wrap="square">
            <a:spAutoFit/>
          </a:bodyPr>
          <a:lstStyle/>
          <a:p>
            <a:pPr algn="l"/>
            <a:r>
              <a:rPr lang="en-US" altLang="zh-CN" sz="2800" b="1">
                <a:solidFill>
                  <a:schemeClr val="bg1"/>
                </a:solidFill>
                <a:latin typeface="楷体" panose="02010609060101010101" charset="-122"/>
                <a:ea typeface="楷体" panose="02010609060101010101" charset="-122"/>
                <a:cs typeface="楷体" panose="02010609060101010101" charset="-122"/>
              </a:rPr>
              <a:t>2.</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概况：</a:t>
            </a:r>
            <a:endParaRPr lang="zh-CN" altLang="en-US" sz="2800" b="1">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custDataLst>
              <p:tags r:id="rId3"/>
            </p:custDataLst>
          </p:nvPr>
        </p:nvSpPr>
        <p:spPr bwMode="auto">
          <a:xfrm>
            <a:off x="2052955" y="1915795"/>
            <a:ext cx="9269730" cy="521970"/>
          </a:xfrm>
          <a:prstGeom prst="rect">
            <a:avLst/>
          </a:prstGeom>
          <a:solidFill>
            <a:schemeClr val="accent4">
              <a:lumMod val="20000"/>
              <a:lumOff val="80000"/>
              <a:alpha val="75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lvl="0" algn="l">
              <a:buClrTx/>
              <a:buSzTx/>
              <a:buFontTx/>
              <a:defRPr/>
            </a:pPr>
            <a:r>
              <a:rPr sz="2800" b="1" noProof="0">
                <a:effectLst/>
                <a:latin typeface="楷体" panose="02010609060101010101" charset="-122"/>
                <a:ea typeface="楷体" panose="02010609060101010101" charset="-122"/>
                <a:sym typeface="+mn-ea"/>
              </a:rPr>
              <a:t>一家一户分散经营，影响农业发展和国家工业化建设</a:t>
            </a:r>
            <a:endParaRPr sz="2800" b="1" noProof="0">
              <a:effectLst/>
              <a:latin typeface="楷体" panose="02010609060101010101" charset="-122"/>
              <a:ea typeface="楷体" panose="02010609060101010101" charset="-122"/>
              <a:sym typeface="+mn-ea"/>
            </a:endParaRPr>
          </a:p>
        </p:txBody>
      </p:sp>
      <p:sp>
        <p:nvSpPr>
          <p:cNvPr id="4" name="文本框 3"/>
          <p:cNvSpPr txBox="1"/>
          <p:nvPr>
            <p:custDataLst>
              <p:tags r:id="rId4"/>
            </p:custDataLst>
          </p:nvPr>
        </p:nvSpPr>
        <p:spPr bwMode="auto">
          <a:xfrm>
            <a:off x="351155" y="1859280"/>
            <a:ext cx="1490980" cy="578438"/>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原因：</a:t>
            </a:r>
            <a:endParaRPr lang="zh-CN" altLang="en-US" sz="2800" b="1">
              <a:solidFill>
                <a:srgbClr val="880000"/>
              </a:solidFill>
              <a:latin typeface="宋体" panose="02010600030101010101" pitchFamily="2" charset="-122"/>
              <a:cs typeface="宋体" panose="02010600030101010101" pitchFamily="2" charset="-122"/>
              <a:sym typeface="+mn-ea"/>
            </a:endParaRPr>
          </a:p>
        </p:txBody>
      </p:sp>
      <p:sp>
        <p:nvSpPr>
          <p:cNvPr id="17" name="文本框 16"/>
          <p:cNvSpPr txBox="1"/>
          <p:nvPr>
            <p:custDataLst>
              <p:tags r:id="rId5"/>
            </p:custDataLst>
          </p:nvPr>
        </p:nvSpPr>
        <p:spPr bwMode="auto">
          <a:xfrm>
            <a:off x="323215" y="2665730"/>
            <a:ext cx="1489710"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方式</a:t>
            </a:r>
            <a:r>
              <a:rPr lang="en-US" altLang="zh-CN" sz="2800" b="1">
                <a:solidFill>
                  <a:srgbClr val="880000"/>
                </a:solidFill>
                <a:latin typeface="宋体" panose="02010600030101010101" pitchFamily="2" charset="-122"/>
                <a:cs typeface="宋体" panose="02010600030101010101" pitchFamily="2" charset="-122"/>
                <a:sym typeface="+mn-ea"/>
              </a:rPr>
              <a:t>：</a:t>
            </a:r>
            <a:endParaRPr lang="en-US" altLang="zh-CN" sz="2800" b="1">
              <a:solidFill>
                <a:srgbClr val="880000"/>
              </a:solidFill>
              <a:latin typeface="宋体" panose="02010600030101010101" pitchFamily="2" charset="-122"/>
              <a:cs typeface="宋体" panose="02010600030101010101" pitchFamily="2" charset="-122"/>
              <a:sym typeface="+mn-ea"/>
            </a:endParaRPr>
          </a:p>
        </p:txBody>
      </p:sp>
      <p:sp>
        <p:nvSpPr>
          <p:cNvPr id="18" name="文本框 17"/>
          <p:cNvSpPr txBox="1"/>
          <p:nvPr>
            <p:custDataLst>
              <p:tags r:id="rId6"/>
            </p:custDataLst>
          </p:nvPr>
        </p:nvSpPr>
        <p:spPr bwMode="auto">
          <a:xfrm>
            <a:off x="1842135" y="2722245"/>
            <a:ext cx="9481185" cy="521970"/>
          </a:xfrm>
          <a:prstGeom prst="rect">
            <a:avLst/>
          </a:prstGeom>
          <a:solidFill>
            <a:schemeClr val="accent4">
              <a:lumMod val="20000"/>
              <a:lumOff val="80000"/>
              <a:alpha val="75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lvl="0" algn="l">
              <a:buClrTx/>
              <a:buSzTx/>
              <a:buFontTx/>
              <a:defRPr/>
            </a:pPr>
            <a:r>
              <a:rPr lang="zh-CN" altLang="en-US" sz="2800" b="1" noProof="0">
                <a:effectLst/>
                <a:latin typeface="楷体" panose="02010609060101010101" charset="-122"/>
                <a:ea typeface="楷体" panose="02010609060101010101" charset="-122"/>
                <a:sym typeface="+mn-ea"/>
              </a:rPr>
              <a:t>把分散的个体农民组织起来，引导他们参加</a:t>
            </a:r>
            <a:r>
              <a:rPr lang="zh-CN" altLang="en-US" sz="2800" b="1" noProof="0">
                <a:solidFill>
                  <a:srgbClr val="FF0000"/>
                </a:solidFill>
                <a:effectLst/>
                <a:latin typeface="楷体" panose="02010609060101010101" charset="-122"/>
                <a:ea typeface="楷体" panose="02010609060101010101" charset="-122"/>
                <a:sym typeface="+mn-ea"/>
              </a:rPr>
              <a:t>农业生产合作社</a:t>
            </a:r>
            <a:endParaRPr lang="zh-CN" altLang="en-US" sz="2800" b="1" noProof="0">
              <a:solidFill>
                <a:srgbClr val="FF0000"/>
              </a:solidFill>
              <a:effectLst/>
              <a:latin typeface="楷体" panose="02010609060101010101" charset="-122"/>
              <a:ea typeface="楷体" panose="02010609060101010101" charset="-122"/>
              <a:sym typeface="+mn-ea"/>
            </a:endParaRPr>
          </a:p>
        </p:txBody>
      </p:sp>
      <p:sp>
        <p:nvSpPr>
          <p:cNvPr id="31" name="文本框 30"/>
          <p:cNvSpPr txBox="1"/>
          <p:nvPr>
            <p:custDataLst>
              <p:tags r:id="rId7"/>
            </p:custDataLst>
          </p:nvPr>
        </p:nvSpPr>
        <p:spPr bwMode="auto">
          <a:xfrm>
            <a:off x="323215" y="3395345"/>
            <a:ext cx="1489710"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目的</a:t>
            </a:r>
            <a:r>
              <a:rPr lang="en-US" altLang="zh-CN" sz="2800" b="1">
                <a:solidFill>
                  <a:srgbClr val="880000"/>
                </a:solidFill>
                <a:latin typeface="宋体" panose="02010600030101010101" pitchFamily="2" charset="-122"/>
                <a:cs typeface="宋体" panose="02010600030101010101" pitchFamily="2" charset="-122"/>
                <a:sym typeface="+mn-ea"/>
              </a:rPr>
              <a:t>：</a:t>
            </a:r>
            <a:endParaRPr lang="en-US" altLang="zh-CN" sz="2800" b="1">
              <a:solidFill>
                <a:srgbClr val="880000"/>
              </a:solidFill>
              <a:latin typeface="宋体" panose="02010600030101010101" pitchFamily="2" charset="-122"/>
              <a:cs typeface="宋体" panose="02010600030101010101" pitchFamily="2" charset="-122"/>
              <a:sym typeface="+mn-ea"/>
            </a:endParaRPr>
          </a:p>
        </p:txBody>
      </p:sp>
      <p:sp>
        <p:nvSpPr>
          <p:cNvPr id="32" name="文本框 31"/>
          <p:cNvSpPr txBox="1"/>
          <p:nvPr>
            <p:custDataLst>
              <p:tags r:id="rId8"/>
            </p:custDataLst>
          </p:nvPr>
        </p:nvSpPr>
        <p:spPr bwMode="auto">
          <a:xfrm>
            <a:off x="1922780" y="3439795"/>
            <a:ext cx="6308090" cy="521970"/>
          </a:xfrm>
          <a:prstGeom prst="rect">
            <a:avLst/>
          </a:prstGeom>
          <a:solidFill>
            <a:schemeClr val="accent4">
              <a:lumMod val="20000"/>
              <a:lumOff val="80000"/>
              <a:alpha val="75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lvl="0" algn="l">
              <a:buClrTx/>
              <a:buSzTx/>
              <a:buFontTx/>
              <a:defRPr/>
            </a:pPr>
            <a:r>
              <a:rPr lang="zh-CN" altLang="en-US" sz="2800" b="1" noProof="0">
                <a:effectLst/>
                <a:latin typeface="楷体" panose="02010609060101010101" charset="-122"/>
                <a:ea typeface="楷体" panose="02010609060101010101" charset="-122"/>
                <a:sym typeface="+mn-ea"/>
              </a:rPr>
              <a:t>走集体化和共同富裕的社会主义道路。</a:t>
            </a:r>
            <a:endParaRPr lang="zh-CN" altLang="en-US" sz="2800" b="1" noProof="0">
              <a:effectLst/>
              <a:latin typeface="楷体" panose="02010609060101010101" charset="-122"/>
              <a:ea typeface="楷体" panose="02010609060101010101" charset="-122"/>
              <a:sym typeface="+mn-ea"/>
            </a:endParaRPr>
          </a:p>
        </p:txBody>
      </p:sp>
      <p:sp>
        <p:nvSpPr>
          <p:cNvPr id="21" name="文本框 20"/>
          <p:cNvSpPr txBox="1"/>
          <p:nvPr>
            <p:custDataLst>
              <p:tags r:id="rId9"/>
            </p:custDataLst>
          </p:nvPr>
        </p:nvSpPr>
        <p:spPr bwMode="auto">
          <a:xfrm>
            <a:off x="1922780" y="4123055"/>
            <a:ext cx="2064385" cy="521970"/>
          </a:xfrm>
          <a:prstGeom prst="rect">
            <a:avLst/>
          </a:prstGeom>
          <a:solidFill>
            <a:schemeClr val="accent4">
              <a:lumMod val="20000"/>
              <a:lumOff val="80000"/>
              <a:alpha val="75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lvl="0" algn="l">
              <a:buClrTx/>
              <a:buSzTx/>
              <a:buFontTx/>
              <a:defRPr/>
            </a:pPr>
            <a:r>
              <a:rPr sz="2800" b="1" noProof="0">
                <a:effectLst/>
                <a:latin typeface="楷体" panose="02010609060101010101" charset="-122"/>
                <a:ea typeface="楷体" panose="02010609060101010101" charset="-122"/>
                <a:sym typeface="+mn-ea"/>
              </a:rPr>
              <a:t>自愿互利。</a:t>
            </a:r>
            <a:endParaRPr sz="2800" b="1" noProof="0">
              <a:effectLst/>
              <a:latin typeface="楷体" panose="02010609060101010101" charset="-122"/>
              <a:ea typeface="楷体" panose="02010609060101010101" charset="-122"/>
              <a:sym typeface="+mn-ea"/>
            </a:endParaRPr>
          </a:p>
        </p:txBody>
      </p:sp>
      <p:sp>
        <p:nvSpPr>
          <p:cNvPr id="22" name="文本框 21"/>
          <p:cNvSpPr txBox="1"/>
          <p:nvPr>
            <p:custDataLst>
              <p:tags r:id="rId10"/>
            </p:custDataLst>
          </p:nvPr>
        </p:nvSpPr>
        <p:spPr bwMode="auto">
          <a:xfrm>
            <a:off x="351155" y="4124960"/>
            <a:ext cx="1490980"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原则：</a:t>
            </a:r>
            <a:endParaRPr lang="zh-CN" altLang="en-US" sz="2800" b="1">
              <a:solidFill>
                <a:srgbClr val="880000"/>
              </a:solidFill>
              <a:latin typeface="宋体" panose="02010600030101010101" pitchFamily="2" charset="-122"/>
              <a:cs typeface="宋体" panose="02010600030101010101" pitchFamily="2" charset="-122"/>
              <a:sym typeface="+mn-ea"/>
            </a:endParaRPr>
          </a:p>
        </p:txBody>
      </p:sp>
      <p:pic>
        <p:nvPicPr>
          <p:cNvPr id="1026" name="Picture 2" descr="http://bj.download.cycore.cn/res/4ececfa5-75ea-4e4f-9202-55b93323062a/e22e81c9-b9de-423a-8028-940e6d5d3562_pngde582c34-36dc-467f-a2d4-7e0d20456915.png"/>
          <p:cNvPicPr>
            <a:picLocks noChangeAspect="1" noChangeArrowheads="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bwMode="auto">
          <a:xfrm>
            <a:off x="7840345" y="3961130"/>
            <a:ext cx="4173855" cy="2730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矩形 10"/>
          <p:cNvSpPr/>
          <p:nvPr>
            <p:custDataLst>
              <p:tags r:id="rId13"/>
            </p:custDataLst>
          </p:nvPr>
        </p:nvSpPr>
        <p:spPr>
          <a:xfrm>
            <a:off x="7840241" y="6321748"/>
            <a:ext cx="2723823" cy="369332"/>
          </a:xfrm>
          <a:prstGeom prst="rect">
            <a:avLst/>
          </a:prstGeom>
          <a:solidFill>
            <a:schemeClr val="bg2">
              <a:alpha val="75000"/>
            </a:schemeClr>
          </a:solidFill>
        </p:spPr>
        <p:txBody>
          <a:bodyPr wrap="none">
            <a:spAutoFit/>
          </a:bodyPr>
          <a:lstStyle/>
          <a:p>
            <a:r>
              <a:rPr lang="zh-CN" altLang="en-US">
                <a:solidFill>
                  <a:schemeClr val="tx1">
                    <a:lumMod val="75000"/>
                    <a:lumOff val="25000"/>
                  </a:schemeClr>
                </a:solidFill>
                <a:latin typeface="楷体" panose="02010609060101010101" charset="-122"/>
                <a:ea typeface="楷体" panose="02010609060101010101" charset="-122"/>
              </a:rPr>
              <a:t>农民申请加入农业合作社</a:t>
            </a:r>
            <a:endParaRPr lang="zh-CN" altLang="en-US" i="0">
              <a:solidFill>
                <a:schemeClr val="tx1">
                  <a:lumMod val="75000"/>
                  <a:lumOff val="25000"/>
                </a:schemeClr>
              </a:solidFill>
              <a:effectLst/>
              <a:latin typeface="楷体" panose="02010609060101010101" charset="-122"/>
              <a:ea typeface="楷体" panose="02010609060101010101" charset="-122"/>
            </a:endParaRPr>
          </a:p>
        </p:txBody>
      </p:sp>
      <p:sp>
        <p:nvSpPr>
          <p:cNvPr id="5" name="标题 14"/>
          <p:cNvSpPr>
            <a:spLocks noGrp="1"/>
          </p:cNvSpPr>
          <p:nvPr>
            <p:custDataLst>
              <p:tags r:id="rId14"/>
            </p:custDataLst>
          </p:nvPr>
        </p:nvSpPr>
        <p:spPr>
          <a:xfrm>
            <a:off x="137795" y="57785"/>
            <a:ext cx="11936730" cy="70548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a:latin typeface="华文行楷" panose="02010800040101010101" charset="-122"/>
                <a:ea typeface="华文行楷" panose="02010800040101010101" charset="-122"/>
              </a:rPr>
              <a:t>一、三大改造的</a:t>
            </a:r>
            <a:r>
              <a:rPr lang="zh-CN" altLang="en-US">
                <a:solidFill>
                  <a:srgbClr val="FF0000"/>
                </a:solidFill>
                <a:latin typeface="华文行楷" panose="02010800040101010101" charset="-122"/>
                <a:ea typeface="华文行楷" panose="02010800040101010101" charset="-122"/>
              </a:rPr>
              <a:t>内容</a:t>
            </a:r>
            <a:r>
              <a:rPr lang="en-US" altLang="zh-CN">
                <a:latin typeface="华文行楷" panose="02010800040101010101" charset="-122"/>
                <a:ea typeface="华文行楷" panose="02010800040101010101" charset="-122"/>
              </a:rPr>
              <a:t>——</a:t>
            </a:r>
            <a:r>
              <a:rPr lang="zh-CN" altLang="en-US">
                <a:solidFill>
                  <a:schemeClr val="tx1"/>
                </a:solidFill>
                <a:latin typeface="华文行楷" panose="02010800040101010101" charset="-122"/>
                <a:ea typeface="华文行楷" panose="02010800040101010101" charset="-122"/>
              </a:rPr>
              <a:t>农业</a:t>
            </a:r>
            <a:endParaRPr lang="zh-CN" altLang="en-US">
              <a:solidFill>
                <a:schemeClr val="tx1"/>
              </a:solidFill>
              <a:latin typeface="华文行楷" panose="02010800040101010101" charset="-122"/>
              <a:ea typeface="华文行楷" panose="02010800040101010101" charset="-122"/>
            </a:endParaRPr>
          </a:p>
        </p:txBody>
      </p:sp>
      <p:sp>
        <p:nvSpPr>
          <p:cNvPr id="8" name="文本框 7"/>
          <p:cNvSpPr txBox="1"/>
          <p:nvPr>
            <p:custDataLst>
              <p:tags r:id="rId15"/>
            </p:custDataLst>
          </p:nvPr>
        </p:nvSpPr>
        <p:spPr>
          <a:xfrm>
            <a:off x="724535" y="1342390"/>
            <a:ext cx="11117580" cy="521970"/>
          </a:xfrm>
          <a:prstGeom prst="rect">
            <a:avLst/>
          </a:prstGeom>
          <a:solidFill>
            <a:schemeClr val="bg1"/>
          </a:solidFill>
        </p:spPr>
        <p:txBody>
          <a:bodyPr wrap="square" rtlCol="0">
            <a:spAutoFit/>
          </a:bodyPr>
          <a:p>
            <a:r>
              <a:rPr lang="zh-CN" sz="2800" b="1">
                <a:latin typeface="华文中宋" panose="02010600040101010101" charset="-122"/>
                <a:ea typeface="华文中宋" panose="02010600040101010101" charset="-122"/>
              </a:rPr>
              <a:t>自主学习：阅读教材</a:t>
            </a:r>
            <a:r>
              <a:rPr lang="en-US" altLang="zh-CN" sz="2800" b="1">
                <a:latin typeface="华文中宋" panose="02010600040101010101" charset="-122"/>
                <a:ea typeface="华文中宋" panose="02010600040101010101" charset="-122"/>
              </a:rPr>
              <a:t>23-24</a:t>
            </a:r>
            <a:r>
              <a:rPr lang="zh-CN" altLang="en-US" sz="2800" b="1">
                <a:latin typeface="华文中宋" panose="02010600040101010101" charset="-122"/>
                <a:ea typeface="华文中宋" panose="02010600040101010101" charset="-122"/>
              </a:rPr>
              <a:t>页，</a:t>
            </a:r>
            <a:r>
              <a:rPr lang="zh-CN" altLang="en-US" sz="2800" b="1">
                <a:solidFill>
                  <a:srgbClr val="FF0000"/>
                </a:solidFill>
                <a:latin typeface="华文中宋" panose="02010600040101010101" charset="-122"/>
                <a:ea typeface="华文中宋" panose="02010600040101010101" charset="-122"/>
              </a:rPr>
              <a:t>简述</a:t>
            </a:r>
            <a:r>
              <a:rPr lang="zh-CN" altLang="en-US" sz="2800" b="1">
                <a:latin typeface="华文中宋" panose="02010600040101010101" charset="-122"/>
                <a:ea typeface="华文中宋" panose="02010600040101010101" charset="-122"/>
              </a:rPr>
              <a:t>对农业的社会主义改造的概况。</a:t>
            </a:r>
            <a:endParaRPr lang="zh-CN" altLang="en-US" sz="2800" b="1">
              <a:latin typeface="华文中宋" panose="02010600040101010101" charset="-122"/>
              <a:ea typeface="华文中宋" panose="02010600040101010101" charset="-122"/>
            </a:endParaRPr>
          </a:p>
        </p:txBody>
      </p:sp>
      <p:sp>
        <p:nvSpPr>
          <p:cNvPr id="7" name="文本框 6"/>
          <p:cNvSpPr txBox="1"/>
          <p:nvPr>
            <p:custDataLst>
              <p:tags r:id="rId16"/>
            </p:custDataLst>
          </p:nvPr>
        </p:nvSpPr>
        <p:spPr bwMode="auto">
          <a:xfrm>
            <a:off x="351155" y="5743575"/>
            <a:ext cx="1490980"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阶段：</a:t>
            </a:r>
            <a:endParaRPr lang="zh-CN" altLang="en-US" sz="2800" b="1">
              <a:solidFill>
                <a:srgbClr val="880000"/>
              </a:solidFill>
              <a:latin typeface="宋体" panose="02010600030101010101" pitchFamily="2" charset="-122"/>
              <a:cs typeface="宋体" panose="02010600030101010101" pitchFamily="2" charset="-122"/>
              <a:sym typeface="+mn-ea"/>
            </a:endParaRPr>
          </a:p>
        </p:txBody>
      </p:sp>
      <p:sp>
        <p:nvSpPr>
          <p:cNvPr id="3" name="文本框 2"/>
          <p:cNvSpPr txBox="1"/>
          <p:nvPr>
            <p:custDataLst>
              <p:tags r:id="rId17"/>
            </p:custDataLst>
          </p:nvPr>
        </p:nvSpPr>
        <p:spPr bwMode="auto">
          <a:xfrm>
            <a:off x="362585" y="4854575"/>
            <a:ext cx="1490980"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结果：</a:t>
            </a:r>
            <a:endParaRPr lang="zh-CN" altLang="en-US" sz="2800" b="1">
              <a:solidFill>
                <a:srgbClr val="880000"/>
              </a:solidFill>
              <a:latin typeface="宋体" panose="02010600030101010101" pitchFamily="2" charset="-122"/>
              <a:cs typeface="宋体" panose="02010600030101010101" pitchFamily="2" charset="-122"/>
              <a:sym typeface="+mn-ea"/>
            </a:endParaRPr>
          </a:p>
        </p:txBody>
      </p:sp>
      <p:sp>
        <p:nvSpPr>
          <p:cNvPr id="9" name="文本框 8"/>
          <p:cNvSpPr txBox="1"/>
          <p:nvPr>
            <p:custDataLst>
              <p:tags r:id="rId18"/>
            </p:custDataLst>
          </p:nvPr>
        </p:nvSpPr>
        <p:spPr bwMode="auto">
          <a:xfrm>
            <a:off x="2035175" y="4703445"/>
            <a:ext cx="5805170" cy="1198880"/>
          </a:xfrm>
          <a:prstGeom prst="rect">
            <a:avLst/>
          </a:prstGeom>
          <a:solidFill>
            <a:schemeClr val="accent4">
              <a:lumMod val="20000"/>
              <a:lumOff val="80000"/>
              <a:alpha val="75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lvl="0" algn="l">
              <a:buClrTx/>
              <a:buSzTx/>
              <a:buFontTx/>
              <a:defRPr/>
            </a:pPr>
            <a:r>
              <a:rPr sz="2400" b="1" noProof="0">
                <a:effectLst/>
                <a:latin typeface="楷体" panose="02010609060101010101" charset="-122"/>
                <a:ea typeface="楷体" panose="02010609060101010101" charset="-122"/>
                <a:sym typeface="+mn-ea"/>
              </a:rPr>
              <a:t>1955年，全国掀起了农业合作化的高潮。</a:t>
            </a:r>
            <a:endParaRPr sz="2400" b="1" noProof="0">
              <a:effectLst/>
              <a:latin typeface="楷体" panose="02010609060101010101" charset="-122"/>
              <a:ea typeface="楷体" panose="02010609060101010101" charset="-122"/>
              <a:sym typeface="+mn-ea"/>
            </a:endParaRPr>
          </a:p>
          <a:p>
            <a:pPr lvl="0" algn="l">
              <a:buClrTx/>
              <a:buSzTx/>
              <a:buFontTx/>
              <a:defRPr/>
            </a:pPr>
            <a:r>
              <a:rPr sz="2400" b="1" noProof="0">
                <a:effectLst/>
                <a:latin typeface="楷体" panose="02010609060101010101" charset="-122"/>
                <a:ea typeface="楷体" panose="02010609060101010101" charset="-122"/>
                <a:sym typeface="+mn-ea"/>
              </a:rPr>
              <a:t>1956年，全国绝大多数农民参加了农业生产合作社。</a:t>
            </a:r>
            <a:endParaRPr sz="2400" b="1" noProof="0">
              <a:effectLst/>
              <a:latin typeface="楷体" panose="02010609060101010101" charset="-122"/>
              <a:ea typeface="楷体" panose="02010609060101010101" charset="-122"/>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linds(horizont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32" grpId="0" bldLvl="0" animBg="1"/>
      <p:bldP spid="21" grpId="0" bldLvl="0" animBg="1"/>
      <p:bldP spid="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77470" y="92710"/>
            <a:ext cx="12012930" cy="667194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custDataLst>
              <p:tags r:id="rId2"/>
            </p:custDataLst>
          </p:nvPr>
        </p:nvSpPr>
        <p:spPr>
          <a:xfrm>
            <a:off x="210185" y="1012190"/>
            <a:ext cx="1395095" cy="521970"/>
          </a:xfrm>
          <a:prstGeom prst="rect">
            <a:avLst/>
          </a:prstGeom>
          <a:solidFill>
            <a:srgbClr val="C00000"/>
          </a:solidFill>
        </p:spPr>
        <p:txBody>
          <a:bodyPr wrap="square">
            <a:spAutoFit/>
          </a:bodyPr>
          <a:lstStyle/>
          <a:p>
            <a:pPr algn="l"/>
            <a:r>
              <a:rPr lang="en-US" altLang="zh-CN" sz="2800" b="1">
                <a:solidFill>
                  <a:schemeClr val="bg1"/>
                </a:solidFill>
                <a:latin typeface="楷体" panose="02010609060101010101" charset="-122"/>
                <a:ea typeface="楷体" panose="02010609060101010101" charset="-122"/>
                <a:cs typeface="楷体" panose="02010609060101010101" charset="-122"/>
              </a:rPr>
              <a:t>2.</a:t>
            </a:r>
            <a:r>
              <a:rPr lang="zh-CN" altLang="en-US" sz="2800" b="1">
                <a:solidFill>
                  <a:schemeClr val="bg1"/>
                </a:solidFill>
                <a:latin typeface="楷体" panose="02010609060101010101" charset="-122"/>
                <a:ea typeface="楷体" panose="02010609060101010101" charset="-122"/>
                <a:cs typeface="楷体" panose="02010609060101010101" charset="-122"/>
                <a:sym typeface="+mn-ea"/>
              </a:rPr>
              <a:t>概况：</a:t>
            </a:r>
            <a:endParaRPr lang="zh-CN" altLang="en-US" sz="2800" b="1">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custDataLst>
              <p:tags r:id="rId3"/>
            </p:custDataLst>
          </p:nvPr>
        </p:nvSpPr>
        <p:spPr bwMode="auto">
          <a:xfrm>
            <a:off x="210185" y="1764030"/>
            <a:ext cx="1490980" cy="578444"/>
          </a:xfrm>
          <a:prstGeom prst="roundRect">
            <a:avLst/>
          </a:prstGeom>
          <a:solidFill>
            <a:schemeClr val="accent6">
              <a:lumMod val="20000"/>
              <a:lumOff val="80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marL="457200" lvl="0" indent="-457200" algn="l">
              <a:buClrTx/>
              <a:buSzTx/>
              <a:buFont typeface="Wingdings" panose="05000000000000000000" charset="0"/>
              <a:buChar char="Ø"/>
              <a:defRPr/>
            </a:pPr>
            <a:r>
              <a:rPr lang="zh-CN" altLang="en-US" sz="2800" b="1">
                <a:solidFill>
                  <a:srgbClr val="880000"/>
                </a:solidFill>
                <a:latin typeface="宋体" panose="02010600030101010101" pitchFamily="2" charset="-122"/>
                <a:cs typeface="宋体" panose="02010600030101010101" pitchFamily="2" charset="-122"/>
                <a:sym typeface="+mn-ea"/>
              </a:rPr>
              <a:t>阶段：</a:t>
            </a:r>
            <a:endParaRPr lang="zh-CN" altLang="en-US" sz="2800" b="1">
              <a:solidFill>
                <a:srgbClr val="880000"/>
              </a:solidFill>
              <a:latin typeface="宋体" panose="02010600030101010101" pitchFamily="2" charset="-122"/>
              <a:cs typeface="宋体" panose="02010600030101010101" pitchFamily="2" charset="-122"/>
              <a:sym typeface="+mn-ea"/>
            </a:endParaRPr>
          </a:p>
        </p:txBody>
      </p:sp>
      <p:sp>
        <p:nvSpPr>
          <p:cNvPr id="9" name="文本框 8"/>
          <p:cNvSpPr txBox="1"/>
          <p:nvPr>
            <p:custDataLst>
              <p:tags r:id="rId4"/>
            </p:custDataLst>
          </p:nvPr>
        </p:nvSpPr>
        <p:spPr bwMode="auto">
          <a:xfrm>
            <a:off x="1874520" y="1859915"/>
            <a:ext cx="2198370" cy="521970"/>
          </a:xfrm>
          <a:prstGeom prst="rect">
            <a:avLst/>
          </a:prstGeom>
          <a:solidFill>
            <a:schemeClr val="accent4">
              <a:lumMod val="20000"/>
              <a:lumOff val="80000"/>
              <a:alpha val="75000"/>
            </a:schemeClr>
          </a:solidFill>
          <a:ln w="19050">
            <a:noFill/>
          </a:ln>
        </p:spPr>
        <p:txBody>
          <a:bodyPr vert="horz" wrap="square" rtlCol="0">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lvl="0" algn="l">
              <a:buClrTx/>
              <a:buSzTx/>
              <a:buFontTx/>
              <a:defRPr/>
            </a:pPr>
            <a:r>
              <a:rPr lang="en-US" sz="2800" b="1" noProof="0">
                <a:effectLst/>
                <a:latin typeface="楷体" panose="02010609060101010101" charset="-122"/>
                <a:ea typeface="楷体" panose="02010609060101010101" charset="-122"/>
                <a:sym typeface="+mn-ea"/>
              </a:rPr>
              <a:t>“</a:t>
            </a:r>
            <a:r>
              <a:rPr lang="zh-CN" altLang="en-US" sz="2800" b="1" noProof="0">
                <a:effectLst/>
                <a:latin typeface="楷体" panose="02010609060101010101" charset="-122"/>
                <a:ea typeface="楷体" panose="02010609060101010101" charset="-122"/>
                <a:sym typeface="+mn-ea"/>
              </a:rPr>
              <a:t>三步走</a:t>
            </a:r>
            <a:r>
              <a:rPr lang="en-US" altLang="zh-CN" sz="2800" b="1" noProof="0">
                <a:effectLst/>
                <a:latin typeface="楷体" panose="02010609060101010101" charset="-122"/>
                <a:ea typeface="楷体" panose="02010609060101010101" charset="-122"/>
                <a:sym typeface="+mn-ea"/>
              </a:rPr>
              <a:t>”</a:t>
            </a:r>
            <a:r>
              <a:rPr sz="2800" b="1" noProof="0">
                <a:effectLst/>
                <a:latin typeface="楷体" panose="02010609060101010101" charset="-122"/>
                <a:ea typeface="楷体" panose="02010609060101010101" charset="-122"/>
                <a:sym typeface="+mn-ea"/>
              </a:rPr>
              <a:t>。</a:t>
            </a:r>
            <a:endParaRPr sz="2800" b="1" noProof="0">
              <a:effectLst/>
              <a:latin typeface="楷体" panose="02010609060101010101" charset="-122"/>
              <a:ea typeface="楷体" panose="02010609060101010101" charset="-122"/>
              <a:sym typeface="+mn-ea"/>
            </a:endParaRPr>
          </a:p>
        </p:txBody>
      </p:sp>
      <p:sp>
        <p:nvSpPr>
          <p:cNvPr id="37" name="Shape 1624"/>
          <p:cNvSpPr/>
          <p:nvPr>
            <p:custDataLst>
              <p:tags r:id="rId5"/>
            </p:custDataLst>
          </p:nvPr>
        </p:nvSpPr>
        <p:spPr>
          <a:xfrm>
            <a:off x="528955" y="365760"/>
            <a:ext cx="10626725" cy="595312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6">
              <a:lumMod val="40000"/>
              <a:lumOff val="60000"/>
            </a:schemeClr>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37"/>
          <p:cNvGrpSpPr/>
          <p:nvPr/>
        </p:nvGrpSpPr>
        <p:grpSpPr>
          <a:xfrm>
            <a:off x="889073" y="3661333"/>
            <a:ext cx="1897380" cy="1563370"/>
            <a:chOff x="8597" y="5895"/>
            <a:chExt cx="2988" cy="2462"/>
          </a:xfrm>
        </p:grpSpPr>
        <p:grpSp>
          <p:nvGrpSpPr>
            <p:cNvPr id="39" name="组合 38"/>
            <p:cNvGrpSpPr/>
            <p:nvPr/>
          </p:nvGrpSpPr>
          <p:grpSpPr>
            <a:xfrm>
              <a:off x="10035" y="6883"/>
              <a:ext cx="114" cy="1475"/>
              <a:chOff x="2469" y="6647"/>
              <a:chExt cx="114" cy="1475"/>
            </a:xfrm>
          </p:grpSpPr>
          <p:cxnSp>
            <p:nvCxnSpPr>
              <p:cNvPr id="41" name="直接连接符 40"/>
              <p:cNvCxnSpPr/>
              <p:nvPr>
                <p:custDataLst>
                  <p:tags r:id="rId6"/>
                </p:custDataLst>
              </p:nvPr>
            </p:nvCxnSpPr>
            <p:spPr>
              <a:xfrm flipH="1">
                <a:off x="2526" y="6647"/>
                <a:ext cx="0" cy="141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2" name="椭圆 41"/>
              <p:cNvSpPr/>
              <p:nvPr>
                <p:custDataLst>
                  <p:tags r:id="rId7"/>
                </p:custDataLst>
              </p:nvPr>
            </p:nvSpPr>
            <p:spPr>
              <a:xfrm>
                <a:off x="2469" y="8008"/>
                <a:ext cx="114" cy="11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圆角矩形 39"/>
            <p:cNvSpPr/>
            <p:nvPr>
              <p:custDataLst>
                <p:tags r:id="rId8"/>
              </p:custDataLst>
            </p:nvPr>
          </p:nvSpPr>
          <p:spPr>
            <a:xfrm>
              <a:off x="8597" y="5895"/>
              <a:ext cx="2989" cy="845"/>
            </a:xfrm>
            <a:prstGeom prst="roundRect">
              <a:avLst/>
            </a:prstGeom>
            <a:solidFill>
              <a:schemeClr val="bg1"/>
            </a:solidFill>
            <a:ln>
              <a:solidFill>
                <a:schemeClr val="tx1"/>
              </a:solidFill>
              <a:prstDash val="solid"/>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a:solidFill>
                    <a:schemeClr val="tx1">
                      <a:lumMod val="75000"/>
                      <a:lumOff val="25000"/>
                    </a:schemeClr>
                  </a:solidFill>
                  <a:latin typeface="华康俪金黑W8" panose="020B0809000000000000" pitchFamily="49" charset="-122"/>
                  <a:ea typeface="华康俪金黑W8" panose="020B0809000000000000" pitchFamily="49" charset="-122"/>
                </a:rPr>
                <a:t>农业互助组</a:t>
              </a:r>
              <a:endParaRPr lang="zh-CN" altLang="en-US" sz="2400">
                <a:solidFill>
                  <a:schemeClr val="tx1">
                    <a:lumMod val="75000"/>
                    <a:lumOff val="25000"/>
                  </a:schemeClr>
                </a:solidFill>
                <a:latin typeface="华康俪金黑W8" panose="020B0809000000000000" pitchFamily="49" charset="-122"/>
                <a:ea typeface="华康俪金黑W8" panose="020B0809000000000000" pitchFamily="49" charset="-122"/>
              </a:endParaRPr>
            </a:p>
          </p:txBody>
        </p:sp>
      </p:grpSp>
      <p:grpSp>
        <p:nvGrpSpPr>
          <p:cNvPr id="43" name="组合 42"/>
          <p:cNvGrpSpPr/>
          <p:nvPr/>
        </p:nvGrpSpPr>
        <p:grpSpPr>
          <a:xfrm>
            <a:off x="4326945" y="1845449"/>
            <a:ext cx="2424430" cy="1829435"/>
            <a:chOff x="10719" y="4234"/>
            <a:chExt cx="3818" cy="2881"/>
          </a:xfrm>
        </p:grpSpPr>
        <p:grpSp>
          <p:nvGrpSpPr>
            <p:cNvPr id="44" name="组合 43"/>
            <p:cNvGrpSpPr/>
            <p:nvPr/>
          </p:nvGrpSpPr>
          <p:grpSpPr>
            <a:xfrm>
              <a:off x="12612" y="4497"/>
              <a:ext cx="114" cy="2618"/>
              <a:chOff x="2469" y="5504"/>
              <a:chExt cx="114" cy="2618"/>
            </a:xfrm>
          </p:grpSpPr>
          <p:cxnSp>
            <p:nvCxnSpPr>
              <p:cNvPr id="46" name="直接连接符 45"/>
              <p:cNvCxnSpPr/>
              <p:nvPr>
                <p:custDataLst>
                  <p:tags r:id="rId9"/>
                </p:custDataLst>
              </p:nvPr>
            </p:nvCxnSpPr>
            <p:spPr>
              <a:xfrm flipH="1">
                <a:off x="2526" y="5504"/>
                <a:ext cx="1" cy="256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7" name="椭圆 46"/>
              <p:cNvSpPr/>
              <p:nvPr>
                <p:custDataLst>
                  <p:tags r:id="rId10"/>
                </p:custDataLst>
              </p:nvPr>
            </p:nvSpPr>
            <p:spPr>
              <a:xfrm>
                <a:off x="2469" y="8008"/>
                <a:ext cx="114" cy="11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圆角矩形 44"/>
            <p:cNvSpPr/>
            <p:nvPr>
              <p:custDataLst>
                <p:tags r:id="rId11"/>
              </p:custDataLst>
            </p:nvPr>
          </p:nvSpPr>
          <p:spPr>
            <a:xfrm>
              <a:off x="10719" y="4234"/>
              <a:ext cx="3818" cy="845"/>
            </a:xfrm>
            <a:prstGeom prst="roundRect">
              <a:avLst/>
            </a:prstGeom>
            <a:solidFill>
              <a:schemeClr val="bg1"/>
            </a:solidFill>
            <a:ln>
              <a:solidFill>
                <a:schemeClr val="tx1"/>
              </a:solidFill>
              <a:prstDash val="solid"/>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a:solidFill>
                    <a:schemeClr val="tx1">
                      <a:lumMod val="75000"/>
                      <a:lumOff val="25000"/>
                    </a:schemeClr>
                  </a:solidFill>
                  <a:latin typeface="华康俪金黑W8" panose="020B0809000000000000" pitchFamily="49" charset="-122"/>
                  <a:ea typeface="华康俪金黑W8" panose="020B0809000000000000" pitchFamily="49" charset="-122"/>
                </a:rPr>
                <a:t>初级农业合作社</a:t>
              </a:r>
              <a:endParaRPr lang="zh-CN" altLang="en-US" sz="2400">
                <a:solidFill>
                  <a:schemeClr val="tx1">
                    <a:lumMod val="75000"/>
                    <a:lumOff val="25000"/>
                  </a:schemeClr>
                </a:solidFill>
                <a:latin typeface="华康俪金黑W8" panose="020B0809000000000000" pitchFamily="49" charset="-122"/>
                <a:ea typeface="华康俪金黑W8" panose="020B0809000000000000" pitchFamily="49" charset="-122"/>
              </a:endParaRPr>
            </a:p>
          </p:txBody>
        </p:sp>
      </p:grpSp>
      <p:grpSp>
        <p:nvGrpSpPr>
          <p:cNvPr id="48" name="组合 47"/>
          <p:cNvGrpSpPr/>
          <p:nvPr/>
        </p:nvGrpSpPr>
        <p:grpSpPr>
          <a:xfrm>
            <a:off x="8113395" y="231775"/>
            <a:ext cx="2424430" cy="1121410"/>
            <a:chOff x="13310" y="2651"/>
            <a:chExt cx="3818" cy="2515"/>
          </a:xfrm>
        </p:grpSpPr>
        <p:grpSp>
          <p:nvGrpSpPr>
            <p:cNvPr id="49" name="组合 48"/>
            <p:cNvGrpSpPr/>
            <p:nvPr/>
          </p:nvGrpSpPr>
          <p:grpSpPr>
            <a:xfrm>
              <a:off x="15189" y="3460"/>
              <a:ext cx="114" cy="1706"/>
              <a:chOff x="2469" y="5208"/>
              <a:chExt cx="114" cy="1706"/>
            </a:xfrm>
          </p:grpSpPr>
          <p:cxnSp>
            <p:nvCxnSpPr>
              <p:cNvPr id="51" name="直接连接符 50"/>
              <p:cNvCxnSpPr/>
              <p:nvPr>
                <p:custDataLst>
                  <p:tags r:id="rId12"/>
                </p:custDataLst>
              </p:nvPr>
            </p:nvCxnSpPr>
            <p:spPr>
              <a:xfrm>
                <a:off x="2541" y="5208"/>
                <a:ext cx="15" cy="170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2" name="椭圆 51"/>
              <p:cNvSpPr/>
              <p:nvPr>
                <p:custDataLst>
                  <p:tags r:id="rId13"/>
                </p:custDataLst>
              </p:nvPr>
            </p:nvSpPr>
            <p:spPr>
              <a:xfrm>
                <a:off x="2469" y="6800"/>
                <a:ext cx="114" cy="11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圆角矩形 49"/>
            <p:cNvSpPr/>
            <p:nvPr>
              <p:custDataLst>
                <p:tags r:id="rId14"/>
              </p:custDataLst>
            </p:nvPr>
          </p:nvSpPr>
          <p:spPr>
            <a:xfrm>
              <a:off x="13310" y="2651"/>
              <a:ext cx="3818" cy="845"/>
            </a:xfrm>
            <a:prstGeom prst="roundRect">
              <a:avLst/>
            </a:prstGeom>
            <a:solidFill>
              <a:schemeClr val="bg1"/>
            </a:solidFill>
            <a:ln>
              <a:solidFill>
                <a:schemeClr val="tx1"/>
              </a:solidFill>
              <a:prstDash val="solid"/>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a:solidFill>
                    <a:schemeClr val="tx1">
                      <a:lumMod val="75000"/>
                      <a:lumOff val="25000"/>
                    </a:schemeClr>
                  </a:solidFill>
                  <a:latin typeface="华康俪金黑W8" panose="020B0809000000000000" pitchFamily="49" charset="-122"/>
                  <a:ea typeface="华康俪金黑W8" panose="020B0809000000000000" pitchFamily="49" charset="-122"/>
                </a:rPr>
                <a:t>高级农业合作社</a:t>
              </a:r>
              <a:endParaRPr lang="zh-CN" altLang="en-US" sz="2400">
                <a:solidFill>
                  <a:schemeClr val="tx1">
                    <a:lumMod val="75000"/>
                    <a:lumOff val="25000"/>
                  </a:schemeClr>
                </a:solidFill>
                <a:latin typeface="华康俪金黑W8" panose="020B0809000000000000" pitchFamily="49" charset="-122"/>
                <a:ea typeface="华康俪金黑W8" panose="020B0809000000000000" pitchFamily="49" charset="-122"/>
              </a:endParaRPr>
            </a:p>
          </p:txBody>
        </p:sp>
      </p:grpSp>
      <p:sp>
        <p:nvSpPr>
          <p:cNvPr id="24" name="文本框 23"/>
          <p:cNvSpPr txBox="1"/>
          <p:nvPr>
            <p:custDataLst>
              <p:tags r:id="rId15"/>
            </p:custDataLst>
          </p:nvPr>
        </p:nvSpPr>
        <p:spPr>
          <a:xfrm>
            <a:off x="1701165" y="5323205"/>
            <a:ext cx="9027795" cy="1198880"/>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bodyPr>
          <a:lstStyle/>
          <a:p>
            <a:r>
              <a:rPr lang="zh-CN" altLang="en-US" smtClean="0">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400" smtClean="0">
                <a:latin typeface="方正粗黑宋简体" panose="02000000000000000000" charset="-122"/>
                <a:ea typeface="方正粗黑宋简体" panose="02000000000000000000" charset="-122"/>
                <a:cs typeface="方正粗黑宋简体" panose="02000000000000000000" charset="-122"/>
                <a:sym typeface="+mn-ea"/>
              </a:rPr>
              <a:t>一般由几户或十几户组成，</a:t>
            </a:r>
            <a:r>
              <a:rPr lang="zh-CN" altLang="en-US" sz="2400" smtClean="0">
                <a:solidFill>
                  <a:schemeClr val="tx1"/>
                </a:solidFill>
                <a:latin typeface="方正粗黑宋简体" panose="02000000000000000000" charset="-122"/>
                <a:ea typeface="方正粗黑宋简体" panose="02000000000000000000" charset="-122"/>
                <a:cs typeface="方正粗黑宋简体" panose="02000000000000000000" charset="-122"/>
                <a:sym typeface="+mn-ea"/>
              </a:rPr>
              <a:t>共同劳动</a:t>
            </a:r>
            <a:r>
              <a:rPr lang="zh-CN" altLang="en-US" sz="2400" smtClean="0">
                <a:latin typeface="方正粗黑宋简体" panose="02000000000000000000" charset="-122"/>
                <a:ea typeface="方正粗黑宋简体" panose="02000000000000000000" charset="-122"/>
                <a:cs typeface="方正粗黑宋简体" panose="02000000000000000000" charset="-122"/>
                <a:sym typeface="+mn-ea"/>
              </a:rPr>
              <a:t>、分散经营。土地、耕畜、农具等生产资料和收获的农产品，仍归</a:t>
            </a:r>
            <a:r>
              <a:rPr lang="zh-CN" altLang="en-US" sz="2400" smtClean="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私人所有</a:t>
            </a:r>
            <a:r>
              <a:rPr lang="zh-CN" altLang="en-US" sz="2400" smtClean="0">
                <a:latin typeface="方正粗黑宋简体" panose="02000000000000000000" charset="-122"/>
                <a:ea typeface="方正粗黑宋简体" panose="02000000000000000000" charset="-122"/>
                <a:cs typeface="方正粗黑宋简体" panose="02000000000000000000" charset="-122"/>
                <a:sym typeface="+mn-ea"/>
              </a:rPr>
              <a:t>，但由于换工互助，一定程度上提高了劳动生产率。</a:t>
            </a:r>
            <a:endParaRPr lang="zh-CN" altLang="en-US" sz="2400" smtClean="0">
              <a:latin typeface="方正粗黑宋简体" panose="02000000000000000000" charset="-122"/>
              <a:ea typeface="方正粗黑宋简体" panose="02000000000000000000" charset="-122"/>
              <a:cs typeface="方正粗黑宋简体" panose="02000000000000000000" charset="-122"/>
              <a:sym typeface="+mn-ea"/>
            </a:endParaRPr>
          </a:p>
        </p:txBody>
      </p:sp>
      <p:sp>
        <p:nvSpPr>
          <p:cNvPr id="25" name="文本框 24"/>
          <p:cNvSpPr txBox="1"/>
          <p:nvPr>
            <p:custDataLst>
              <p:tags r:id="rId16"/>
            </p:custDataLst>
          </p:nvPr>
        </p:nvSpPr>
        <p:spPr>
          <a:xfrm>
            <a:off x="4073525" y="3638550"/>
            <a:ext cx="7788910" cy="1383665"/>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bodyPr>
          <a:lstStyle/>
          <a:p>
            <a:r>
              <a:rPr lang="zh-CN" altLang="en-US" sz="2800" b="1" smtClean="0">
                <a:latin typeface="方正粗黑宋简体" panose="02000000000000000000" charset="-122"/>
                <a:ea typeface="方正粗黑宋简体" panose="02000000000000000000" charset="-122"/>
                <a:sym typeface="+mn-ea"/>
              </a:rPr>
              <a:t>在</a:t>
            </a:r>
            <a:r>
              <a:rPr lang="en-US" sz="2800" b="1" err="1" smtClean="0">
                <a:latin typeface="方正粗黑宋简体" panose="02000000000000000000" charset="-122"/>
                <a:ea typeface="方正粗黑宋简体" panose="02000000000000000000" charset="-122"/>
                <a:sym typeface="+mn-ea"/>
              </a:rPr>
              <a:t>互助组</a:t>
            </a:r>
            <a:r>
              <a:rPr lang="zh-CN" altLang="en-US" sz="2800" b="1" smtClean="0">
                <a:latin typeface="方正粗黑宋简体" panose="02000000000000000000" charset="-122"/>
                <a:ea typeface="方正粗黑宋简体" panose="02000000000000000000" charset="-122"/>
                <a:sym typeface="+mn-ea"/>
              </a:rPr>
              <a:t>的基础上的</a:t>
            </a:r>
            <a:r>
              <a:rPr lang="zh-CN" altLang="en-US" sz="2800" b="1" smtClean="0">
                <a:solidFill>
                  <a:srgbClr val="FF0000"/>
                </a:solidFill>
                <a:latin typeface="方正粗黑宋简体" panose="02000000000000000000" charset="-122"/>
                <a:ea typeface="方正粗黑宋简体" panose="02000000000000000000" charset="-122"/>
                <a:sym typeface="+mn-ea"/>
              </a:rPr>
              <a:t>集体经济</a:t>
            </a:r>
            <a:r>
              <a:rPr lang="zh-CN" altLang="en-US" sz="2800" b="1" smtClean="0">
                <a:latin typeface="方正粗黑宋简体" panose="02000000000000000000" charset="-122"/>
                <a:ea typeface="方正粗黑宋简体" panose="02000000000000000000" charset="-122"/>
                <a:sym typeface="+mn-ea"/>
              </a:rPr>
              <a:t>组织。</a:t>
            </a:r>
            <a:r>
              <a:rPr lang="zh-CN" altLang="en-US" sz="2800" b="1" smtClean="0">
                <a:solidFill>
                  <a:schemeClr val="tx1"/>
                </a:solidFill>
                <a:latin typeface="方正粗黑宋简体" panose="02000000000000000000" charset="-122"/>
                <a:ea typeface="方正粗黑宋简体" panose="02000000000000000000" charset="-122"/>
                <a:sym typeface="+mn-ea"/>
              </a:rPr>
              <a:t>特点是</a:t>
            </a:r>
            <a:r>
              <a:rPr lang="en-US" sz="2800" b="1" err="1" smtClean="0">
                <a:solidFill>
                  <a:schemeClr val="tx1"/>
                </a:solidFill>
                <a:latin typeface="方正粗黑宋简体" panose="02000000000000000000" charset="-122"/>
                <a:ea typeface="方正粗黑宋简体" panose="02000000000000000000" charset="-122"/>
                <a:sym typeface="+mn-ea"/>
              </a:rPr>
              <a:t>土地入股</a:t>
            </a:r>
            <a:r>
              <a:rPr lang="zh-CN" altLang="en-US" sz="2800" b="1" smtClean="0">
                <a:solidFill>
                  <a:schemeClr val="tx1"/>
                </a:solidFill>
                <a:latin typeface="方正粗黑宋简体" panose="02000000000000000000" charset="-122"/>
                <a:ea typeface="方正粗黑宋简体" panose="02000000000000000000" charset="-122"/>
                <a:sym typeface="+mn-ea"/>
              </a:rPr>
              <a:t>，</a:t>
            </a:r>
            <a:r>
              <a:rPr lang="en-US" sz="2800" b="1" err="1" smtClean="0">
                <a:solidFill>
                  <a:schemeClr val="tx1"/>
                </a:solidFill>
                <a:latin typeface="方正粗黑宋简体" panose="02000000000000000000" charset="-122"/>
                <a:ea typeface="方正粗黑宋简体" panose="02000000000000000000" charset="-122"/>
                <a:sym typeface="+mn-ea"/>
              </a:rPr>
              <a:t>耕畜</a:t>
            </a:r>
            <a:r>
              <a:rPr lang="zh-CN" altLang="en-US" sz="2800" b="1" smtClean="0">
                <a:solidFill>
                  <a:schemeClr val="tx1"/>
                </a:solidFill>
                <a:latin typeface="方正粗黑宋简体" panose="02000000000000000000" charset="-122"/>
                <a:ea typeface="方正粗黑宋简体" panose="02000000000000000000" charset="-122"/>
                <a:sym typeface="+mn-ea"/>
              </a:rPr>
              <a:t>、农具作价入社，由社统一</a:t>
            </a:r>
            <a:r>
              <a:rPr lang="en-US" sz="2800" b="1" err="1" smtClean="0">
                <a:solidFill>
                  <a:schemeClr val="tx1"/>
                </a:solidFill>
                <a:latin typeface="方正粗黑宋简体" panose="02000000000000000000" charset="-122"/>
                <a:ea typeface="方正粗黑宋简体" panose="02000000000000000000" charset="-122"/>
                <a:sym typeface="+mn-ea"/>
              </a:rPr>
              <a:t>经营</a:t>
            </a:r>
            <a:r>
              <a:rPr lang="zh-CN" altLang="en-US" sz="2800" b="1" smtClean="0">
                <a:solidFill>
                  <a:schemeClr val="tx1"/>
                </a:solidFill>
                <a:latin typeface="方正粗黑宋简体" panose="02000000000000000000" charset="-122"/>
                <a:ea typeface="方正粗黑宋简体" panose="02000000000000000000" charset="-122"/>
                <a:sym typeface="+mn-ea"/>
              </a:rPr>
              <a:t>，</a:t>
            </a:r>
            <a:r>
              <a:rPr lang="en-US" sz="2800" b="1" err="1" smtClean="0">
                <a:solidFill>
                  <a:schemeClr val="tx1"/>
                </a:solidFill>
                <a:latin typeface="方正粗黑宋简体" panose="02000000000000000000" charset="-122"/>
                <a:ea typeface="方正粗黑宋简体" panose="02000000000000000000" charset="-122"/>
                <a:sym typeface="+mn-ea"/>
              </a:rPr>
              <a:t>社员集体劳动，劳动产品</a:t>
            </a:r>
            <a:r>
              <a:rPr lang="zh-CN" altLang="en-US" sz="2800" b="1" smtClean="0">
                <a:solidFill>
                  <a:schemeClr val="tx1"/>
                </a:solidFill>
                <a:latin typeface="方正粗黑宋简体" panose="02000000000000000000" charset="-122"/>
                <a:ea typeface="方正粗黑宋简体" panose="02000000000000000000" charset="-122"/>
                <a:sym typeface="+mn-ea"/>
              </a:rPr>
              <a:t>统一进行分配。</a:t>
            </a:r>
            <a:endParaRPr lang="zh-CN" altLang="en-US" sz="2800" b="1" smtClean="0">
              <a:solidFill>
                <a:schemeClr val="tx1"/>
              </a:solidFill>
              <a:latin typeface="方正粗黑宋简体" panose="02000000000000000000" charset="-122"/>
              <a:ea typeface="方正粗黑宋简体" panose="02000000000000000000" charset="-122"/>
              <a:sym typeface="+mn-ea"/>
            </a:endParaRPr>
          </a:p>
        </p:txBody>
      </p:sp>
      <p:sp>
        <p:nvSpPr>
          <p:cNvPr id="29" name="文本框 28"/>
          <p:cNvSpPr txBox="1"/>
          <p:nvPr>
            <p:custDataLst>
              <p:tags r:id="rId17"/>
            </p:custDataLst>
          </p:nvPr>
        </p:nvSpPr>
        <p:spPr>
          <a:xfrm>
            <a:off x="6896100" y="1353185"/>
            <a:ext cx="5013960" cy="181483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r>
              <a:rPr lang="zh-CN" altLang="en-US" sz="2800" b="1" smtClean="0">
                <a:latin typeface="方正粗黑宋简体" panose="02000000000000000000" charset="-122"/>
                <a:ea typeface="方正粗黑宋简体" panose="02000000000000000000" charset="-122"/>
                <a:sym typeface="+mn-ea"/>
              </a:rPr>
              <a:t>主要</a:t>
            </a:r>
            <a:r>
              <a:rPr lang="zh-CN" altLang="en-US" sz="2800" b="1" smtClean="0">
                <a:solidFill>
                  <a:srgbClr val="FF0000"/>
                </a:solidFill>
                <a:latin typeface="方正粗黑宋简体" panose="02000000000000000000" charset="-122"/>
                <a:ea typeface="方正粗黑宋简体" panose="02000000000000000000" charset="-122"/>
                <a:sym typeface="+mn-ea"/>
              </a:rPr>
              <a:t>生产资料集体所有制</a:t>
            </a:r>
            <a:r>
              <a:rPr lang="zh-CN" altLang="en-US" sz="2800" b="1" smtClean="0">
                <a:latin typeface="方正粗黑宋简体" panose="02000000000000000000" charset="-122"/>
                <a:ea typeface="方正粗黑宋简体" panose="02000000000000000000" charset="-122"/>
                <a:sym typeface="+mn-ea"/>
              </a:rPr>
              <a:t>，基本单位是生产队。把劳动力，土地，耕畜，农具固定给生产队使用</a:t>
            </a:r>
            <a:endParaRPr lang="zh-CN" altLang="en-US" sz="2800" b="1" smtClean="0">
              <a:latin typeface="方正粗黑宋简体" panose="02000000000000000000" charset="-122"/>
              <a:ea typeface="方正粗黑宋简体" panose="02000000000000000000" charset="-122"/>
              <a:sym typeface="+mn-ea"/>
            </a:endParaRPr>
          </a:p>
        </p:txBody>
      </p:sp>
      <p:sp>
        <p:nvSpPr>
          <p:cNvPr id="11" name="文本框 10"/>
          <p:cNvSpPr txBox="1"/>
          <p:nvPr>
            <p:custDataLst>
              <p:tags r:id="rId18"/>
            </p:custDataLst>
          </p:nvPr>
        </p:nvSpPr>
        <p:spPr>
          <a:xfrm>
            <a:off x="10825480" y="5652770"/>
            <a:ext cx="1264920" cy="521970"/>
          </a:xfrm>
          <a:prstGeom prst="rect">
            <a:avLst/>
          </a:prstGeom>
          <a:solidFill>
            <a:srgbClr val="C00000"/>
          </a:solidFill>
          <a:ln>
            <a:solidFill>
              <a:schemeClr val="tx1"/>
            </a:solidFill>
          </a:ln>
        </p:spPr>
        <p:txBody>
          <a:bodyPr wrap="square" rtlCol="0">
            <a:spAutoFit/>
          </a:bodyPr>
          <a:lstStyle/>
          <a:p>
            <a:pPr lvl="0" algn="l">
              <a:buClrTx/>
              <a:buSzTx/>
              <a:buFontTx/>
            </a:pPr>
            <a:r>
              <a:rPr lang="zh-CN" altLang="en-US" sz="2800" b="1">
                <a:solidFill>
                  <a:schemeClr val="bg1"/>
                </a:solidFill>
                <a:latin typeface="楷体" panose="02010609060101010101" charset="-122"/>
                <a:ea typeface="楷体" panose="02010609060101010101" charset="-122"/>
                <a:sym typeface="+mn-ea"/>
              </a:rPr>
              <a:t>私有制</a:t>
            </a:r>
            <a:endParaRPr lang="zh-CN" altLang="en-US" sz="2800" b="1">
              <a:solidFill>
                <a:schemeClr val="bg1"/>
              </a:solidFill>
              <a:latin typeface="楷体" panose="02010609060101010101" charset="-122"/>
              <a:ea typeface="楷体" panose="02010609060101010101" charset="-122"/>
              <a:sym typeface="+mn-ea"/>
            </a:endParaRPr>
          </a:p>
        </p:txBody>
      </p:sp>
      <p:sp>
        <p:nvSpPr>
          <p:cNvPr id="12" name="文本框 11"/>
          <p:cNvSpPr txBox="1"/>
          <p:nvPr>
            <p:custDataLst>
              <p:tags r:id="rId19"/>
            </p:custDataLst>
          </p:nvPr>
        </p:nvSpPr>
        <p:spPr>
          <a:xfrm>
            <a:off x="10728960" y="231775"/>
            <a:ext cx="1264920" cy="521970"/>
          </a:xfrm>
          <a:prstGeom prst="rect">
            <a:avLst/>
          </a:prstGeom>
          <a:solidFill>
            <a:srgbClr val="C00000"/>
          </a:solidFill>
          <a:ln>
            <a:solidFill>
              <a:schemeClr val="tx1"/>
            </a:solidFill>
          </a:ln>
        </p:spPr>
        <p:txBody>
          <a:bodyPr wrap="square" rtlCol="0">
            <a:spAutoFit/>
          </a:bodyPr>
          <a:lstStyle/>
          <a:p>
            <a:pPr lvl="0" algn="l">
              <a:buClrTx/>
              <a:buSzTx/>
              <a:buFontTx/>
            </a:pPr>
            <a:r>
              <a:rPr lang="zh-CN" altLang="en-US" sz="2800" b="1">
                <a:solidFill>
                  <a:schemeClr val="bg1"/>
                </a:solidFill>
                <a:latin typeface="楷体" panose="02010609060101010101" charset="-122"/>
                <a:ea typeface="楷体" panose="02010609060101010101" charset="-122"/>
                <a:sym typeface="+mn-ea"/>
              </a:rPr>
              <a:t>公有制</a:t>
            </a:r>
            <a:endParaRPr lang="zh-CN" altLang="en-US" sz="2800" b="1">
              <a:solidFill>
                <a:schemeClr val="bg1"/>
              </a:solidFill>
              <a:latin typeface="楷体" panose="02010609060101010101" charset="-122"/>
              <a:ea typeface="楷体" panose="02010609060101010101" charset="-122"/>
              <a:sym typeface="+mn-ea"/>
            </a:endParaRPr>
          </a:p>
        </p:txBody>
      </p:sp>
      <p:cxnSp>
        <p:nvCxnSpPr>
          <p:cNvPr id="16" name="直接箭头连接符 15"/>
          <p:cNvCxnSpPr/>
          <p:nvPr/>
        </p:nvCxnSpPr>
        <p:spPr>
          <a:xfrm flipH="1" flipV="1">
            <a:off x="11438890" y="762635"/>
            <a:ext cx="19050" cy="4817110"/>
          </a:xfrm>
          <a:prstGeom prst="straightConnector1">
            <a:avLst/>
          </a:prstGeom>
          <a:ln w="1206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7" name="文本框 7"/>
          <p:cNvSpPr txBox="1"/>
          <p:nvPr>
            <p:custDataLst>
              <p:tags r:id="rId20"/>
            </p:custDataLst>
          </p:nvPr>
        </p:nvSpPr>
        <p:spPr>
          <a:xfrm>
            <a:off x="2707640" y="2990850"/>
            <a:ext cx="9382760" cy="645160"/>
          </a:xfrm>
          <a:prstGeom prst="rect">
            <a:avLst/>
          </a:prstGeom>
          <a:solidFill>
            <a:schemeClr val="accent4"/>
          </a:solidFill>
        </p:spPr>
        <p:txBody>
          <a:bodyPr wrap="square" rtlCol="0">
            <a:spAutoFit/>
          </a:bodyPr>
          <a:lstStyle/>
          <a:p>
            <a:r>
              <a:rPr lang="zh-CN" altLang="en-US" sz="3600" b="1"/>
              <a:t>实质：由生产资料</a:t>
            </a:r>
            <a:r>
              <a:rPr lang="zh-CN" altLang="en-US" sz="3600" b="1">
                <a:solidFill>
                  <a:srgbClr val="FF0000"/>
                </a:solidFill>
              </a:rPr>
              <a:t>私有制</a:t>
            </a:r>
            <a:r>
              <a:rPr lang="zh-CN" altLang="en-US" sz="3600" b="1" smtClean="0"/>
              <a:t>改为社会主义</a:t>
            </a:r>
            <a:r>
              <a:rPr lang="zh-CN" altLang="en-US" sz="3600" b="1" smtClean="0">
                <a:solidFill>
                  <a:srgbClr val="FF0000"/>
                </a:solidFill>
              </a:rPr>
              <a:t>公有制</a:t>
            </a:r>
            <a:endParaRPr lang="zh-CN" altLang="en-US" sz="3600" b="1" smtClean="0">
              <a:solidFill>
                <a:srgbClr val="FF0000"/>
              </a:solidFill>
            </a:endParaRPr>
          </a:p>
        </p:txBody>
      </p:sp>
      <p:sp>
        <p:nvSpPr>
          <p:cNvPr id="10" name="矩形: 圆角 1"/>
          <p:cNvSpPr/>
          <p:nvPr/>
        </p:nvSpPr>
        <p:spPr>
          <a:xfrm>
            <a:off x="149860" y="3638550"/>
            <a:ext cx="622300" cy="231267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华文新魏" panose="02010800040101010101" pitchFamily="2" charset="-122"/>
                <a:ea typeface="华文新魏" panose="02010800040101010101" pitchFamily="2" charset="-122"/>
                <a:cs typeface="+mn-cs"/>
              </a:rPr>
              <a:t>重点突破</a:t>
            </a:r>
            <a:endParaRPr kumimoji="0" lang="zh-CN" altLang="en-US" sz="3200" b="1" i="0" u="none" strike="noStrike" kern="1200" cap="none" spc="0" normalizeH="0" baseline="0" noProof="0" dirty="0">
              <a:ln>
                <a:noFill/>
              </a:ln>
              <a:solidFill>
                <a:schemeClr val="tx1"/>
              </a:solidFill>
              <a:effectLst/>
              <a:uLnTx/>
              <a:uFillTx/>
              <a:latin typeface="华文新魏" panose="02010800040101010101" pitchFamily="2" charset="-122"/>
              <a:ea typeface="华文新魏" panose="02010800040101010101" pitchFamily="2" charset="-122"/>
              <a:cs typeface="+mn-cs"/>
            </a:endParaRPr>
          </a:p>
        </p:txBody>
      </p:sp>
      <p:sp>
        <p:nvSpPr>
          <p:cNvPr id="5" name="标题 14"/>
          <p:cNvSpPr>
            <a:spLocks noGrp="1"/>
          </p:cNvSpPr>
          <p:nvPr>
            <p:custDataLst>
              <p:tags r:id="rId21"/>
            </p:custDataLst>
          </p:nvPr>
        </p:nvSpPr>
        <p:spPr>
          <a:xfrm>
            <a:off x="137795" y="207010"/>
            <a:ext cx="11936730" cy="70548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a:latin typeface="华文行楷" panose="02010800040101010101" charset="-122"/>
                <a:ea typeface="华文行楷" panose="02010800040101010101" charset="-122"/>
              </a:rPr>
              <a:t>一、三大改造的</a:t>
            </a:r>
            <a:r>
              <a:rPr lang="zh-CN" altLang="en-US" sz="3600">
                <a:solidFill>
                  <a:srgbClr val="FF0000"/>
                </a:solidFill>
                <a:latin typeface="华文行楷" panose="02010800040101010101" charset="-122"/>
                <a:ea typeface="华文行楷" panose="02010800040101010101" charset="-122"/>
              </a:rPr>
              <a:t>内容</a:t>
            </a:r>
            <a:r>
              <a:rPr lang="en-US" altLang="zh-CN" sz="3600">
                <a:latin typeface="华文行楷" panose="02010800040101010101" charset="-122"/>
                <a:ea typeface="华文行楷" panose="02010800040101010101" charset="-122"/>
              </a:rPr>
              <a:t>——</a:t>
            </a:r>
            <a:r>
              <a:rPr lang="zh-CN" altLang="en-US" sz="3600">
                <a:solidFill>
                  <a:schemeClr val="tx1"/>
                </a:solidFill>
                <a:latin typeface="华文行楷" panose="02010800040101010101" charset="-122"/>
                <a:ea typeface="华文行楷" panose="02010800040101010101" charset="-122"/>
              </a:rPr>
              <a:t>农业</a:t>
            </a:r>
            <a:endParaRPr lang="zh-CN" altLang="en-US" sz="3600">
              <a:solidFill>
                <a:schemeClr val="tx1"/>
              </a:solidFill>
              <a:latin typeface="华文行楷" panose="02010800040101010101" charset="-122"/>
              <a:ea typeface="华文行楷" panose="02010800040101010101"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p:tgtEl>
                                          <p:spTgt spid="38"/>
                                        </p:tgtEl>
                                        <p:attrNameLst>
                                          <p:attrName>ppt_y</p:attrName>
                                        </p:attrNameLst>
                                      </p:cBhvr>
                                      <p:tavLst>
                                        <p:tav tm="0">
                                          <p:val>
                                            <p:strVal val="#ppt_y+#ppt_h*1.125000"/>
                                          </p:val>
                                        </p:tav>
                                        <p:tav tm="100000">
                                          <p:val>
                                            <p:strVal val="#ppt_y"/>
                                          </p:val>
                                        </p:tav>
                                      </p:tavLst>
                                    </p:anim>
                                    <p:animEffect transition="in" filter="wipe(up)">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p:tgtEl>
                                          <p:spTgt spid="43"/>
                                        </p:tgtEl>
                                        <p:attrNameLst>
                                          <p:attrName>ppt_y</p:attrName>
                                        </p:attrNameLst>
                                      </p:cBhvr>
                                      <p:tavLst>
                                        <p:tav tm="0">
                                          <p:val>
                                            <p:strVal val="#ppt_y+#ppt_h*1.125000"/>
                                          </p:val>
                                        </p:tav>
                                        <p:tav tm="100000">
                                          <p:val>
                                            <p:strVal val="#ppt_y"/>
                                          </p:val>
                                        </p:tav>
                                      </p:tavLst>
                                    </p:anim>
                                    <p:animEffect transition="in" filter="wipe(up)">
                                      <p:cBhvr>
                                        <p:cTn id="31" dur="500"/>
                                        <p:tgtEl>
                                          <p:spTgt spid="4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p:tgtEl>
                                          <p:spTgt spid="48"/>
                                        </p:tgtEl>
                                        <p:attrNameLst>
                                          <p:attrName>ppt_y</p:attrName>
                                        </p:attrNameLst>
                                      </p:cBhvr>
                                      <p:tavLst>
                                        <p:tav tm="0">
                                          <p:val>
                                            <p:strVal val="#ppt_y+#ppt_h*1.125000"/>
                                          </p:val>
                                        </p:tav>
                                        <p:tav tm="100000">
                                          <p:val>
                                            <p:strVal val="#ppt_y"/>
                                          </p:val>
                                        </p:tav>
                                      </p:tavLst>
                                    </p:anim>
                                    <p:animEffect transition="in" filter="wipe(up)">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6"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80">
                                          <p:stCondLst>
                                            <p:cond delay="0"/>
                                          </p:stCondLst>
                                        </p:cTn>
                                        <p:tgtEl>
                                          <p:spTgt spid="11"/>
                                        </p:tgtEl>
                                      </p:cBhvr>
                                    </p:animEffect>
                                    <p:anim calcmode="lin" valueType="num">
                                      <p:cBhvr>
                                        <p:cTn id="5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0" dur="26">
                                          <p:stCondLst>
                                            <p:cond delay="650"/>
                                          </p:stCondLst>
                                        </p:cTn>
                                        <p:tgtEl>
                                          <p:spTgt spid="11"/>
                                        </p:tgtEl>
                                      </p:cBhvr>
                                      <p:to x="100000" y="60000"/>
                                    </p:animScale>
                                    <p:animScale>
                                      <p:cBhvr>
                                        <p:cTn id="61" dur="166" decel="50000">
                                          <p:stCondLst>
                                            <p:cond delay="676"/>
                                          </p:stCondLst>
                                        </p:cTn>
                                        <p:tgtEl>
                                          <p:spTgt spid="11"/>
                                        </p:tgtEl>
                                      </p:cBhvr>
                                      <p:to x="100000" y="100000"/>
                                    </p:animScale>
                                    <p:animScale>
                                      <p:cBhvr>
                                        <p:cTn id="62" dur="26">
                                          <p:stCondLst>
                                            <p:cond delay="1312"/>
                                          </p:stCondLst>
                                        </p:cTn>
                                        <p:tgtEl>
                                          <p:spTgt spid="11"/>
                                        </p:tgtEl>
                                      </p:cBhvr>
                                      <p:to x="100000" y="80000"/>
                                    </p:animScale>
                                    <p:animScale>
                                      <p:cBhvr>
                                        <p:cTn id="63" dur="166" decel="50000">
                                          <p:stCondLst>
                                            <p:cond delay="1338"/>
                                          </p:stCondLst>
                                        </p:cTn>
                                        <p:tgtEl>
                                          <p:spTgt spid="11"/>
                                        </p:tgtEl>
                                      </p:cBhvr>
                                      <p:to x="100000" y="100000"/>
                                    </p:animScale>
                                    <p:animScale>
                                      <p:cBhvr>
                                        <p:cTn id="64" dur="26">
                                          <p:stCondLst>
                                            <p:cond delay="1642"/>
                                          </p:stCondLst>
                                        </p:cTn>
                                        <p:tgtEl>
                                          <p:spTgt spid="11"/>
                                        </p:tgtEl>
                                      </p:cBhvr>
                                      <p:to x="100000" y="90000"/>
                                    </p:animScale>
                                    <p:animScale>
                                      <p:cBhvr>
                                        <p:cTn id="65" dur="166" decel="50000">
                                          <p:stCondLst>
                                            <p:cond delay="1668"/>
                                          </p:stCondLst>
                                        </p:cTn>
                                        <p:tgtEl>
                                          <p:spTgt spid="11"/>
                                        </p:tgtEl>
                                      </p:cBhvr>
                                      <p:to x="100000" y="100000"/>
                                    </p:animScale>
                                    <p:animScale>
                                      <p:cBhvr>
                                        <p:cTn id="66" dur="26">
                                          <p:stCondLst>
                                            <p:cond delay="1808"/>
                                          </p:stCondLst>
                                        </p:cTn>
                                        <p:tgtEl>
                                          <p:spTgt spid="11"/>
                                        </p:tgtEl>
                                      </p:cBhvr>
                                      <p:to x="100000" y="95000"/>
                                    </p:animScale>
                                    <p:animScale>
                                      <p:cBhvr>
                                        <p:cTn id="67" dur="166" decel="50000">
                                          <p:stCondLst>
                                            <p:cond delay="1834"/>
                                          </p:stCondLst>
                                        </p:cTn>
                                        <p:tgtEl>
                                          <p:spTgt spid="11"/>
                                        </p:tgtEl>
                                      </p:cBhvr>
                                      <p:to x="100000" y="100000"/>
                                    </p:animScale>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ppt_x"/>
                                          </p:val>
                                        </p:tav>
                                        <p:tav tm="100000">
                                          <p:val>
                                            <p:strVal val="#ppt_x"/>
                                          </p:val>
                                        </p:tav>
                                      </p:tavLst>
                                    </p:anim>
                                    <p:anim calcmode="lin" valueType="num">
                                      <p:cBhvr additive="base">
                                        <p:cTn id="7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6" presetClass="entr" presetSubtype="0" fill="hold" grpId="0" nodeType="click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80">
                                          <p:stCondLst>
                                            <p:cond delay="0"/>
                                          </p:stCondLst>
                                        </p:cTn>
                                        <p:tgtEl>
                                          <p:spTgt spid="12"/>
                                        </p:tgtEl>
                                      </p:cBhvr>
                                    </p:animEffect>
                                    <p:anim calcmode="lin" valueType="num">
                                      <p:cBhvr>
                                        <p:cTn id="7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84" dur="26">
                                          <p:stCondLst>
                                            <p:cond delay="650"/>
                                          </p:stCondLst>
                                        </p:cTn>
                                        <p:tgtEl>
                                          <p:spTgt spid="12"/>
                                        </p:tgtEl>
                                      </p:cBhvr>
                                      <p:to x="100000" y="60000"/>
                                    </p:animScale>
                                    <p:animScale>
                                      <p:cBhvr>
                                        <p:cTn id="85" dur="166" decel="50000">
                                          <p:stCondLst>
                                            <p:cond delay="676"/>
                                          </p:stCondLst>
                                        </p:cTn>
                                        <p:tgtEl>
                                          <p:spTgt spid="12"/>
                                        </p:tgtEl>
                                      </p:cBhvr>
                                      <p:to x="100000" y="100000"/>
                                    </p:animScale>
                                    <p:animScale>
                                      <p:cBhvr>
                                        <p:cTn id="86" dur="26">
                                          <p:stCondLst>
                                            <p:cond delay="1312"/>
                                          </p:stCondLst>
                                        </p:cTn>
                                        <p:tgtEl>
                                          <p:spTgt spid="12"/>
                                        </p:tgtEl>
                                      </p:cBhvr>
                                      <p:to x="100000" y="80000"/>
                                    </p:animScale>
                                    <p:animScale>
                                      <p:cBhvr>
                                        <p:cTn id="87" dur="166" decel="50000">
                                          <p:stCondLst>
                                            <p:cond delay="1338"/>
                                          </p:stCondLst>
                                        </p:cTn>
                                        <p:tgtEl>
                                          <p:spTgt spid="12"/>
                                        </p:tgtEl>
                                      </p:cBhvr>
                                      <p:to x="100000" y="100000"/>
                                    </p:animScale>
                                    <p:animScale>
                                      <p:cBhvr>
                                        <p:cTn id="88" dur="26">
                                          <p:stCondLst>
                                            <p:cond delay="1642"/>
                                          </p:stCondLst>
                                        </p:cTn>
                                        <p:tgtEl>
                                          <p:spTgt spid="12"/>
                                        </p:tgtEl>
                                      </p:cBhvr>
                                      <p:to x="100000" y="90000"/>
                                    </p:animScale>
                                    <p:animScale>
                                      <p:cBhvr>
                                        <p:cTn id="89" dur="166" decel="50000">
                                          <p:stCondLst>
                                            <p:cond delay="1668"/>
                                          </p:stCondLst>
                                        </p:cTn>
                                        <p:tgtEl>
                                          <p:spTgt spid="12"/>
                                        </p:tgtEl>
                                      </p:cBhvr>
                                      <p:to x="100000" y="100000"/>
                                    </p:animScale>
                                    <p:animScale>
                                      <p:cBhvr>
                                        <p:cTn id="90" dur="26">
                                          <p:stCondLst>
                                            <p:cond delay="1808"/>
                                          </p:stCondLst>
                                        </p:cTn>
                                        <p:tgtEl>
                                          <p:spTgt spid="12"/>
                                        </p:tgtEl>
                                      </p:cBhvr>
                                      <p:to x="100000" y="95000"/>
                                    </p:animScale>
                                    <p:animScale>
                                      <p:cBhvr>
                                        <p:cTn id="91" dur="166" decel="50000">
                                          <p:stCondLst>
                                            <p:cond delay="1834"/>
                                          </p:stCondLst>
                                        </p:cTn>
                                        <p:tgtEl>
                                          <p:spTgt spid="12"/>
                                        </p:tgtEl>
                                      </p:cBhvr>
                                      <p:to x="100000" y="100000"/>
                                    </p:animScale>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additive="base">
                                        <p:cTn id="96" dur="500" fill="hold"/>
                                        <p:tgtEl>
                                          <p:spTgt spid="17"/>
                                        </p:tgtEl>
                                        <p:attrNameLst>
                                          <p:attrName>ppt_x</p:attrName>
                                        </p:attrNameLst>
                                      </p:cBhvr>
                                      <p:tavLst>
                                        <p:tav tm="0">
                                          <p:val>
                                            <p:strVal val="#ppt_x"/>
                                          </p:val>
                                        </p:tav>
                                        <p:tav tm="100000">
                                          <p:val>
                                            <p:strVal val="#ppt_x"/>
                                          </p:val>
                                        </p:tav>
                                      </p:tavLst>
                                    </p:anim>
                                    <p:anim calcmode="lin" valueType="num">
                                      <p:cBhvr additive="base">
                                        <p:cTn id="9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37" grpId="0" bldLvl="0" animBg="1"/>
      <p:bldP spid="24" grpId="0" bldLvl="0" animBg="1"/>
      <p:bldP spid="25" grpId="0" bldLvl="0" animBg="1"/>
      <p:bldP spid="29" grpId="0" bldLvl="0" animBg="1"/>
      <p:bldP spid="11" grpId="0" bldLvl="0" animBg="1"/>
      <p:bldP spid="12" grpId="0" bldLvl="0" animBg="1"/>
      <p:bldP spid="17" grpId="0" bldLvl="0" animBg="1"/>
      <p:bldP spid="10" grpId="0" animBg="1"/>
    </p:bldLst>
  </p:timing>
</p:sld>
</file>

<file path=ppt/tags/tag1.xml><?xml version="1.0" encoding="utf-8"?>
<p:tagLst xmlns:p="http://schemas.openxmlformats.org/presentationml/2006/main">
  <p:tag name="KSO_WM_MEDIACOVER_FLAG" val="1"/>
  <p:tag name="KSO_WM_UNIT_MEDIACOVER_BTN_STATE" val="1"/>
  <p:tag name="KSO_WM_UNIT_MEDIACOVER_BTNRECT" val="9181*4981*837*837"/>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0.xml><?xml version="1.0" encoding="utf-8"?>
<p:tagLst xmlns:p="http://schemas.openxmlformats.org/presentationml/2006/main">
  <p:tag name="AS_UNIQUEID" val="3307"/>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AS_UNIQUEID" val="3830"/>
  <p:tag name="KSO_WM_BEAUTIFY_FLAG" val=""/>
  <p:tag name="KSO_WM_UNIT_PLACING_PICTURE_USER_VIEWPORT" val="{&quot;height&quot;:3989,&quot;width&quot;:6554}"/>
</p:tagLst>
</file>

<file path=ppt/tags/tag102.xml><?xml version="1.0" encoding="utf-8"?>
<p:tagLst xmlns:p="http://schemas.openxmlformats.org/presentationml/2006/main">
  <p:tag name="AS_UNIQUEID" val="3831"/>
  <p:tag name="KSO_WM_BEAUTIFY_FLAG" val=""/>
</p:tagLst>
</file>

<file path=ppt/tags/tag103.xml><?xml version="1.0" encoding="utf-8"?>
<p:tagLst xmlns:p="http://schemas.openxmlformats.org/presentationml/2006/main">
  <p:tag name="AS_UNIQUEID" val="3832"/>
  <p:tag name="KSO_WM_BEAUTIFY_FLAG" val=""/>
</p:tagLst>
</file>

<file path=ppt/tags/tag104.xml><?xml version="1.0" encoding="utf-8"?>
<p:tagLst xmlns:p="http://schemas.openxmlformats.org/presentationml/2006/main">
  <p:tag name="AS_UNIQUEID" val="3833"/>
  <p:tag name="KSO_WM_BEAUTIFY_FLAG" val=""/>
</p:tagLst>
</file>

<file path=ppt/tags/tag105.xml><?xml version="1.0" encoding="utf-8"?>
<p:tagLst xmlns:p="http://schemas.openxmlformats.org/presentationml/2006/main">
  <p:tag name="AS_UNIQUEID" val="3834"/>
</p:tagLst>
</file>

<file path=ppt/tags/tag106.xml><?xml version="1.0" encoding="utf-8"?>
<p:tagLst xmlns:p="http://schemas.openxmlformats.org/presentationml/2006/main">
  <p:tag name="AS_UNIQUEID" val="2621"/>
  <p:tag name="KSO_WM_BEAUTIFY_FLAG" val=""/>
</p:tagLst>
</file>

<file path=ppt/tags/tag107.xml><?xml version="1.0" encoding="utf-8"?>
<p:tagLst xmlns:p="http://schemas.openxmlformats.org/presentationml/2006/main">
  <p:tag name="AS_UNIQUEID" val="2621"/>
  <p:tag name="KSO_WM_BEAUTIFY_FLAG" val=""/>
</p:tagLst>
</file>

<file path=ppt/tags/tag108.xml><?xml version="1.0" encoding="utf-8"?>
<p:tagLst xmlns:p="http://schemas.openxmlformats.org/presentationml/2006/main">
  <p:tag name="AS_UNIQUEID" val="2621"/>
  <p:tag name="KSO_WM_BEAUTIFY_FLAG" val=""/>
</p:tagLst>
</file>

<file path=ppt/tags/tag109.xml><?xml version="1.0" encoding="utf-8"?>
<p:tagLst xmlns:p="http://schemas.openxmlformats.org/presentationml/2006/main">
  <p:tag name="AS_UNIQUEID" val="3835"/>
  <p:tag name="KSO_WM_BEAUTIFY_FLAG" val=""/>
</p:tagLst>
</file>

<file path=ppt/tags/tag11.xml><?xml version="1.0" encoding="utf-8"?>
<p:tagLst xmlns:p="http://schemas.openxmlformats.org/presentationml/2006/main">
  <p:tag name="AS_UNIQUEID" val="3310"/>
  <p:tag name="KSO_WM_BEAUTIFY_FLAG" val=""/>
</p:tagLst>
</file>

<file path=ppt/tags/tag110.xml><?xml version="1.0" encoding="utf-8"?>
<p:tagLst xmlns:p="http://schemas.openxmlformats.org/presentationml/2006/main">
  <p:tag name="AS_UNIQUEID" val="3836"/>
  <p:tag name="KSO_WM_BEAUTIFY_FLAG" val=""/>
</p:tagLst>
</file>

<file path=ppt/tags/tag111.xml><?xml version="1.0" encoding="utf-8"?>
<p:tagLst xmlns:p="http://schemas.openxmlformats.org/presentationml/2006/main">
  <p:tag name="AS_UNIQUEID" val="2621"/>
  <p:tag name="KSO_WM_BEAUTIFY_FLAG" val=""/>
</p:tagLst>
</file>

<file path=ppt/tags/tag112.xml><?xml version="1.0" encoding="utf-8"?>
<p:tagLst xmlns:p="http://schemas.openxmlformats.org/presentationml/2006/main">
  <p:tag name="AS_UNIQUEID" val="2621"/>
  <p:tag name="KSO_WM_BEAUTIFY_FLAG" val=""/>
</p:tagLst>
</file>

<file path=ppt/tags/tag113.xml><?xml version="1.0" encoding="utf-8"?>
<p:tagLst xmlns:p="http://schemas.openxmlformats.org/presentationml/2006/main">
  <p:tag name="AS_UNIQUEID" val="3837"/>
  <p:tag name="KSO_WM_BEAUTIFY_FLAG" val=""/>
</p:tagLst>
</file>

<file path=ppt/tags/tag114.xml><?xml version="1.0" encoding="utf-8"?>
<p:tagLst xmlns:p="http://schemas.openxmlformats.org/presentationml/2006/main">
  <p:tag name="AS_UNIQUEID" val="3838"/>
  <p:tag name="KSO_WM_BEAUTIFY_FLAG" val=""/>
</p:tagLst>
</file>

<file path=ppt/tags/tag115.xml><?xml version="1.0" encoding="utf-8"?>
<p:tagLst xmlns:p="http://schemas.openxmlformats.org/presentationml/2006/main">
  <p:tag name="AS_UNIQUEID" val="3839"/>
  <p:tag name="KSO_WM_BEAUTIFY_FLAG" val=""/>
</p:tagLst>
</file>

<file path=ppt/tags/tag116.xml><?xml version="1.0" encoding="utf-8"?>
<p:tagLst xmlns:p="http://schemas.openxmlformats.org/presentationml/2006/main">
  <p:tag name="AS_UNIQUEID" val="3816"/>
  <p:tag name="KSO_WM_BEAUTIFY_FLAG" val=""/>
</p:tagLst>
</file>

<file path=ppt/tags/tag117.xml><?xml version="1.0" encoding="utf-8"?>
<p:tagLst xmlns:p="http://schemas.openxmlformats.org/presentationml/2006/main">
  <p:tag name="AS_UNIQUEID" val="3817"/>
  <p:tag name="KSO_WM_BEAUTIFY_FLAG" val=""/>
</p:tagLst>
</file>

<file path=ppt/tags/tag118.xml><?xml version="1.0" encoding="utf-8"?>
<p:tagLst xmlns:p="http://schemas.openxmlformats.org/presentationml/2006/main">
  <p:tag name="AS_UNIQUEID" val="3821"/>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AS_UNIQUEID" val="144"/>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AS_UNIQUEID" val="144"/>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wm#"/>
  <p:tag name="KSO_WM_TEMPLATE_CATEGORY" val="custom"/>
  <p:tag name="KSO_WM_TEMPLATE_INDEX" val="20205081"/>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AS_UNIQUEID" val="144"/>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wm#"/>
  <p:tag name="KSO_WM_TEMPLATE_CATEGORY" val="custom"/>
  <p:tag name="KSO_WM_TEMPLATE_INDEX" val="20205081"/>
</p:tagLst>
</file>

<file path=ppt/tags/tag137.xml><?xml version="1.0" encoding="utf-8"?>
<p:tagLst xmlns:p="http://schemas.openxmlformats.org/presentationml/2006/main">
  <p:tag name="AS_UNIQUEID" val="144"/>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AS_UNIQUEID" val="144"/>
  <p:tag name="KSO_WM_BEAUTIFY_FLAG" val=""/>
</p:tagLst>
</file>

<file path=ppt/tags/tag141.xml><?xml version="1.0" encoding="utf-8"?>
<p:tagLst xmlns:p="http://schemas.openxmlformats.org/presentationml/2006/main">
  <p:tag name="AS_UNIQUEID" val="144"/>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AS_UNIQUEID" val="144"/>
  <p:tag name="KSO_WM_BEAUTIFY_FLAG" val=""/>
</p:tagLst>
</file>

<file path=ppt/tags/tag151.xml><?xml version="1.0" encoding="utf-8"?>
<p:tagLst xmlns:p="http://schemas.openxmlformats.org/presentationml/2006/main">
  <p:tag name="KSO_WM_BEAUTIFY_FLAG" val="#wm#"/>
  <p:tag name="KSO_WM_TEMPLATE_CATEGORY" val="custom"/>
  <p:tag name="KSO_WM_TEMPLATE_INDEX" val="20205081"/>
</p:tagLst>
</file>

<file path=ppt/tags/tag152.xml><?xml version="1.0" encoding="utf-8"?>
<p:tagLst xmlns:p="http://schemas.openxmlformats.org/presentationml/2006/main">
  <p:tag name="KSO_WM_UNIT_PLACING_PICTURE_USER_VIEWPORT" val="{&quot;height&quot;:3316.7757675438597,&quot;width&quot;:4752.5}"/>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AS_UNIQUEID" val="664"/>
  <p:tag name="KSO_WM_BEAUTIFY_FLAG" val=""/>
</p:tagLst>
</file>

<file path=ppt/tags/tag157.xml><?xml version="1.0" encoding="utf-8"?>
<p:tagLst xmlns:p="http://schemas.openxmlformats.org/presentationml/2006/main">
  <p:tag name="AS_UNIQUEID" val="672"/>
  <p:tag name="KSO_WM_BEAUTIFY_FLAG" val=""/>
</p:tagLst>
</file>

<file path=ppt/tags/tag158.xml><?xml version="1.0" encoding="utf-8"?>
<p:tagLst xmlns:p="http://schemas.openxmlformats.org/presentationml/2006/main">
  <p:tag name="AS_UNIQUEID" val="2671"/>
</p:tagLst>
</file>

<file path=ppt/tags/tag159.xml><?xml version="1.0" encoding="utf-8"?>
<p:tagLst xmlns:p="http://schemas.openxmlformats.org/presentationml/2006/main">
  <p:tag name="AS_UNIQUEID" val="529"/>
</p:tagLst>
</file>

<file path=ppt/tags/tag16.xml><?xml version="1.0" encoding="utf-8"?>
<p:tagLst xmlns:p="http://schemas.openxmlformats.org/presentationml/2006/main">
  <p:tag name="AS_UNIQUEID" val="3309"/>
  <p:tag name="KSO_WM_BEAUTIFY_FLAG" val=""/>
  <p:tag name="KSO_WM_UNIT_PLACING_PICTURE_USER_VIEWPORT" val="{&quot;height&quot;:2943,&quot;width&quot;:5241}"/>
</p:tagLst>
</file>

<file path=ppt/tags/tag160.xml><?xml version="1.0" encoding="utf-8"?>
<p:tagLst xmlns:p="http://schemas.openxmlformats.org/presentationml/2006/main">
  <p:tag name="KSO_WM_BEAUTIFY_FLAG" val="#wm#"/>
  <p:tag name="KSO_WM_TEMPLATE_CATEGORY" val="custom"/>
  <p:tag name="KSO_WM_TEMPLATE_INDEX" val="20205176"/>
</p:tagLst>
</file>

<file path=ppt/tags/tag161.xml><?xml version="1.0" encoding="utf-8"?>
<p:tagLst xmlns:p="http://schemas.openxmlformats.org/presentationml/2006/main">
  <p:tag name="KSO_WM_UNIT_TABLE_BEAUTIFY" val="smartTable{04fb6448-23dc-4f23-8c09-fcaac29a5990}"/>
  <p:tag name="TABLE_ENDDRAG_ORIGIN_RECT" val="878*140"/>
  <p:tag name="TABLE_ENDDRAG_RECT" val="37*72*878*140"/>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AS_UNIQUEID" val="4087"/>
</p:tagLst>
</file>

<file path=ppt/tags/tag164.xml><?xml version="1.0" encoding="utf-8"?>
<p:tagLst xmlns:p="http://schemas.openxmlformats.org/presentationml/2006/main">
  <p:tag name="AS_UNIQUEID" val="3816"/>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AS_UNIQUEID" val="144"/>
</p:tagLst>
</file>

<file path=ppt/tags/tag167.xml><?xml version="1.0" encoding="utf-8"?>
<p:tagLst xmlns:p="http://schemas.openxmlformats.org/presentationml/2006/main">
  <p:tag name="AS_UNIQUEID" val="444"/>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AS_UNIQUEID" val="100"/>
  <p:tag name="KSO_WM_BEAUTIFY_FLAG" val=""/>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70.xml><?xml version="1.0" encoding="utf-8"?>
<p:tagLst xmlns:p="http://schemas.openxmlformats.org/presentationml/2006/main">
  <p:tag name="AS_UNIQUEID" val="102"/>
  <p:tag name="KSO_WM_BEAUTIFY_FLAG" val=""/>
</p:tagLst>
</file>

<file path=ppt/tags/tag171.xml><?xml version="1.0" encoding="utf-8"?>
<p:tagLst xmlns:p="http://schemas.openxmlformats.org/presentationml/2006/main">
  <p:tag name="AS_UNIQUEID" val="102"/>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74.xml><?xml version="1.0" encoding="utf-8"?>
<p:tagLst xmlns:p="http://schemas.openxmlformats.org/presentationml/2006/main">
  <p:tag name="AS_UNIQUEID" val="444"/>
  <p:tag name="KSO_WM_BEAUTIFY_FLAG" val=""/>
</p:tagLst>
</file>

<file path=ppt/tags/tag175.xml><?xml version="1.0" encoding="utf-8"?>
<p:tagLst xmlns:p="http://schemas.openxmlformats.org/presentationml/2006/main">
  <p:tag name="AS_UNIQUEID" val="144"/>
  <p:tag name="KSO_WM_BEAUTIFY_FLAG" val=""/>
</p:tagLst>
</file>

<file path=ppt/tags/tag176.xml><?xml version="1.0" encoding="utf-8"?>
<p:tagLst xmlns:p="http://schemas.openxmlformats.org/presentationml/2006/main">
  <p:tag name="KSO_WPP_MARK_KEY" val="f1dfcaed-77f9-4562-98bc-72b282372c3a"/>
  <p:tag name="COMMONDATA" val="eyJoZGlkIjoiMGZjYzI3NDk5MGFiOGZiYWYzOWY3NzhkNTkxYWYzOGEifQ=="/>
</p:tagLst>
</file>

<file path=ppt/tags/tag18.xml><?xml version="1.0" encoding="utf-8"?>
<p:tagLst xmlns:p="http://schemas.openxmlformats.org/presentationml/2006/main">
  <p:tag name="AS_UNIQUEID" val="144"/>
</p:tagLst>
</file>

<file path=ppt/tags/tag19.xml><?xml version="1.0" encoding="utf-8"?>
<p:tagLst xmlns:p="http://schemas.openxmlformats.org/presentationml/2006/main">
  <p:tag name="AS_UNIQUEID" val="3765"/>
  <p:tag name="KSO_WM_BEAUTIFY_FLAG" val=""/>
</p:tagLst>
</file>

<file path=ppt/tags/tag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AS_UNIQUEID" val="2621"/>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3424"/>
  <p:tag name="KSO_WM_BEAUTIFY_FLAG" val=""/>
</p:tagLst>
</file>

<file path=ppt/tags/tag26.xml><?xml version="1.0" encoding="utf-8"?>
<p:tagLst xmlns:p="http://schemas.openxmlformats.org/presentationml/2006/main">
  <p:tag name="AS_UNIQUEID" val="3424"/>
  <p:tag name="KSO_WM_BEAUTIFY_FLAG" val=""/>
</p:tagLst>
</file>

<file path=ppt/tags/tag27.xml><?xml version="1.0" encoding="utf-8"?>
<p:tagLst xmlns:p="http://schemas.openxmlformats.org/presentationml/2006/main">
  <p:tag name="AS_UNIQUEID" val="3424"/>
  <p:tag name="KSO_WM_BEAUTIFY_FLAG" val=""/>
</p:tagLst>
</file>

<file path=ppt/tags/tag28.xml><?xml version="1.0" encoding="utf-8"?>
<p:tagLst xmlns:p="http://schemas.openxmlformats.org/presentationml/2006/main">
  <p:tag name="AS_UNIQUEID" val="3424"/>
  <p:tag name="KSO_WM_BEAUTIFY_FLAG" val=""/>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AS_UNIQUEID" val="393"/>
  <p:tag name="KSO_WM_SCREEN_THEME_FLAG" val="/0599/u3/yGPkmiXRsI6eCBSWx9EFthYQXN89iTQHPWWJuyMuh9b+EhP45iF4dvEvNP+huOw/rH79RpPyU1xmvgNO1h8uDesWPqKMFSZKSo="/>
  <p:tag name="KSO_WM_BEAUTIFY_FLAG" val=""/>
</p:tagLst>
</file>

<file path=ppt/tags/tag33.xml><?xml version="1.0" encoding="utf-8"?>
<p:tagLst xmlns:p="http://schemas.openxmlformats.org/presentationml/2006/main">
  <p:tag name="AS_UNIQUEID" val="393"/>
  <p:tag name="KSO_WM_SCREEN_THEME_FLAG" val="/0599/u3/yGPkmiXRsI6eCBSWx9EFthYQXN89iTQHPWWJuyMuh9b+EhP45iF4dvEvNP+huOw/rH79RpPyU1xmvgNO1h8uDesWPqKMFSZKSo="/>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AS_UNIQUEID" val="3424"/>
  <p:tag name="KSO_WM_BEAUTIFY_FLAG" val=""/>
</p:tagLst>
</file>

<file path=ppt/tags/tag36.xml><?xml version="1.0" encoding="utf-8"?>
<p:tagLst xmlns:p="http://schemas.openxmlformats.org/presentationml/2006/main">
  <p:tag name="AS_UNIQUEID" val="3424"/>
  <p:tag name="KSO_WM_BEAUTIFY_FLAG" val=""/>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AS_UNIQUEID" val="144"/>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AS_UNIQUEID" val="3815"/>
  <p:tag name="KSO_WM_BEAUTIFY_FLAG" val=""/>
</p:tagLst>
</file>

<file path=ppt/tags/tag42.xml><?xml version="1.0" encoding="utf-8"?>
<p:tagLst xmlns:p="http://schemas.openxmlformats.org/presentationml/2006/main">
  <p:tag name="AS_UNIQUEID" val="3816"/>
  <p:tag name="KSO_WM_BEAUTIFY_FLAG" val=""/>
</p:tagLst>
</file>

<file path=ppt/tags/tag43.xml><?xml version="1.0" encoding="utf-8"?>
<p:tagLst xmlns:p="http://schemas.openxmlformats.org/presentationml/2006/main">
  <p:tag name="AS_UNIQUEID" val="3817"/>
  <p:tag name="KSO_WM_BEAUTIFY_FLAG" val=""/>
</p:tagLst>
</file>

<file path=ppt/tags/tag44.xml><?xml version="1.0" encoding="utf-8"?>
<p:tagLst xmlns:p="http://schemas.openxmlformats.org/presentationml/2006/main">
  <p:tag name="AS_UNIQUEID" val="3818"/>
  <p:tag name="KSO_WM_BEAUTIFY_FLAG" val=""/>
</p:tagLst>
</file>

<file path=ppt/tags/tag45.xml><?xml version="1.0" encoding="utf-8"?>
<p:tagLst xmlns:p="http://schemas.openxmlformats.org/presentationml/2006/main">
  <p:tag name="AS_UNIQUEID" val="3821"/>
  <p:tag name="KSO_WM_BEAUTIFY_FLAG" val=""/>
</p:tagLst>
</file>

<file path=ppt/tags/tag46.xml><?xml version="1.0" encoding="utf-8"?>
<p:tagLst xmlns:p="http://schemas.openxmlformats.org/presentationml/2006/main">
  <p:tag name="AS_UNIQUEID" val="3822"/>
  <p:tag name="KSO_WM_BEAUTIFY_FLAG" val=""/>
</p:tagLst>
</file>

<file path=ppt/tags/tag47.xml><?xml version="1.0" encoding="utf-8"?>
<p:tagLst xmlns:p="http://schemas.openxmlformats.org/presentationml/2006/main">
  <p:tag name="AS_UNIQUEID" val="3823"/>
  <p:tag name="KSO_WM_BEAUTIFY_FLAG" val=""/>
</p:tagLst>
</file>

<file path=ppt/tags/tag48.xml><?xml version="1.0" encoding="utf-8"?>
<p:tagLst xmlns:p="http://schemas.openxmlformats.org/presentationml/2006/main">
  <p:tag name="AS_UNIQUEID" val="3824"/>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AS_UNIQUEID" val="3824"/>
  <p:tag name="KSO_WM_BEAUTIFY_FLAG" val=""/>
</p:tagLst>
</file>

<file path=ppt/tags/tag54.xml><?xml version="1.0" encoding="utf-8"?>
<p:tagLst xmlns:p="http://schemas.openxmlformats.org/presentationml/2006/main">
  <p:tag name="AS_UNIQUEID" val="3824"/>
  <p:tag name="KSO_WM_BEAUTIFY_FLAG" val=""/>
</p:tagLst>
</file>

<file path=ppt/tags/tag55.xml><?xml version="1.0" encoding="utf-8"?>
<p:tagLst xmlns:p="http://schemas.openxmlformats.org/presentationml/2006/main">
  <p:tag name="AS_UNIQUEID" val="3823"/>
  <p:tag name="KSO_WM_BEAUTIFY_FLAG" val=""/>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AS_UNIQUEID" val="144"/>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AS_UNIQUEID" val="3824"/>
  <p:tag name="KSO_WM_BEAUTIFY_FLAG" val=""/>
</p:tagLst>
</file>

<file path=ppt/tags/tag6.xml><?xml version="1.0" encoding="utf-8"?>
<p:tagLst xmlns:p="http://schemas.openxmlformats.org/presentationml/2006/main">
  <p:tag name="KSO_WM_UNIT_PLACING_PICTURE_USER_VIEWPORT" val="{&quot;height&quot;:4088,&quot;width&quot;:6385}"/>
</p:tagLst>
</file>

<file path=ppt/tags/tag60.xml><?xml version="1.0" encoding="utf-8"?>
<p:tagLst xmlns:p="http://schemas.openxmlformats.org/presentationml/2006/main">
  <p:tag name="AS_UNIQUEID" val="3823"/>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1743,&quot;width&quot;:16292}"/>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AS_UNIQUEID" val="3846"/>
  <p:tag name="KSO_WM_BEAUTIFY_FLAG" val=""/>
</p:tagLst>
</file>

<file path=ppt/tags/tag72.xml><?xml version="1.0" encoding="utf-8"?>
<p:tagLst xmlns:p="http://schemas.openxmlformats.org/presentationml/2006/main">
  <p:tag name="AS_UNIQUEID" val="3847"/>
  <p:tag name="KSO_WM_BEAUTIFY_FLAG" val=""/>
</p:tagLst>
</file>

<file path=ppt/tags/tag73.xml><?xml version="1.0" encoding="utf-8"?>
<p:tagLst xmlns:p="http://schemas.openxmlformats.org/presentationml/2006/main">
  <p:tag name="AS_UNIQUEID" val="3848"/>
  <p:tag name="KSO_WM_BEAUTIFY_FLAG" val=""/>
</p:tagLst>
</file>

<file path=ppt/tags/tag74.xml><?xml version="1.0" encoding="utf-8"?>
<p:tagLst xmlns:p="http://schemas.openxmlformats.org/presentationml/2006/main">
  <p:tag name="AS_UNIQUEID" val="3835"/>
  <p:tag name="KSO_WM_BEAUTIFY_FLAG" val=""/>
</p:tagLst>
</file>

<file path=ppt/tags/tag75.xml><?xml version="1.0" encoding="utf-8"?>
<p:tagLst xmlns:p="http://schemas.openxmlformats.org/presentationml/2006/main">
  <p:tag name="AS_UNIQUEID" val="3835"/>
  <p:tag name="KSO_WM_BEAUTIFY_FLAG" val=""/>
</p:tagLst>
</file>

<file path=ppt/tags/tag76.xml><?xml version="1.0" encoding="utf-8"?>
<p:tagLst xmlns:p="http://schemas.openxmlformats.org/presentationml/2006/main">
  <p:tag name="AS_UNIQUEID" val="3405"/>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AS_UNIQUEID" val="144"/>
</p:tagLst>
</file>

<file path=ppt/tags/tag8.xml><?xml version="1.0" encoding="utf-8"?>
<p:tagLst xmlns:p="http://schemas.openxmlformats.org/presentationml/2006/main">
  <p:tag name="KSO_WM_BEAUTIFY_FLAG" val="#wm#"/>
  <p:tag name="KSO_WM_TEMPLATE_CATEGORY" val="custom"/>
  <p:tag name="KSO_WM_TEMPLATE_INDEX" val="20205176"/>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UNIT_PLACING_PICTURE_USER_VIEWPORT" val="{&quot;height&quot;:7742,&quot;width&quot;:8459}"/>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AS_UNIQUEID" val="3424"/>
</p:tagLst>
</file>

<file path=ppt/tags/tag9.xml><?xml version="1.0" encoding="utf-8"?>
<p:tagLst xmlns:p="http://schemas.openxmlformats.org/presentationml/2006/main">
  <p:tag name="AS_UNIQUEID" val="144"/>
</p:tagLst>
</file>

<file path=ppt/tags/tag90.xml><?xml version="1.0" encoding="utf-8"?>
<p:tagLst xmlns:p="http://schemas.openxmlformats.org/presentationml/2006/main">
  <p:tag name="AS_UNIQUEID" val="3424"/>
</p:tagLst>
</file>

<file path=ppt/tags/tag91.xml><?xml version="1.0" encoding="utf-8"?>
<p:tagLst xmlns:p="http://schemas.openxmlformats.org/presentationml/2006/main">
  <p:tag name="AS_UNIQUEID" val="3424"/>
</p:tagLst>
</file>

<file path=ppt/tags/tag92.xml><?xml version="1.0" encoding="utf-8"?>
<p:tagLst xmlns:p="http://schemas.openxmlformats.org/presentationml/2006/main">
  <p:tag name="AS_UNIQUEID" val="3424"/>
</p:tagLst>
</file>

<file path=ppt/tags/tag93.xml><?xml version="1.0" encoding="utf-8"?>
<p:tagLst xmlns:p="http://schemas.openxmlformats.org/presentationml/2006/main">
  <p:tag name="AS_UNIQUEID" val="3424"/>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AS_UNIQUEID" val="144"/>
  <p:tag name="KSO_WM_BEAUTIFY_FLAG" val=""/>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AS_UNIQUEID" val="144"/>
</p:tagLst>
</file>

<file path=ppt/theme/theme1.xml><?xml version="1.0" encoding="utf-8"?>
<a:theme xmlns:a="http://schemas.openxmlformats.org/drawingml/2006/main" name="包图主题2">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ahlveaoq">
      <a:majorFont>
        <a:latin typeface="Arial"/>
        <a:ea typeface="Tensentype TieShanKaiShuF"/>
        <a:cs typeface=""/>
      </a:majorFont>
      <a:minorFont>
        <a:latin typeface="Arial"/>
        <a:ea typeface="Tensentype TieShanKaiShuF"/>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5314</Words>
  <Application>WPS 演示</Application>
  <PresentationFormat>宽屏</PresentationFormat>
  <Paragraphs>452</Paragraphs>
  <Slides>28</Slides>
  <Notes>17</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28</vt:i4>
      </vt:variant>
    </vt:vector>
  </HeadingPairs>
  <TitlesOfParts>
    <vt:vector size="58" baseType="lpstr">
      <vt:lpstr>Arial</vt:lpstr>
      <vt:lpstr>宋体</vt:lpstr>
      <vt:lpstr>Wingdings</vt:lpstr>
      <vt:lpstr>微软雅黑</vt:lpstr>
      <vt:lpstr>Century Gothic</vt:lpstr>
      <vt:lpstr>Calibri</vt:lpstr>
      <vt:lpstr>等线</vt:lpstr>
      <vt:lpstr>华文中宋</vt:lpstr>
      <vt:lpstr>Times New Roman</vt:lpstr>
      <vt:lpstr>华文楷体</vt:lpstr>
      <vt:lpstr>华文行楷</vt:lpstr>
      <vt:lpstr>楷体</vt:lpstr>
      <vt:lpstr>华文新魏</vt:lpstr>
      <vt:lpstr>华康行楷体 W5</vt:lpstr>
      <vt:lpstr>苏新诗柳楷简</vt:lpstr>
      <vt:lpstr>黑体</vt:lpstr>
      <vt:lpstr>Calibri</vt:lpstr>
      <vt:lpstr>仿宋</vt:lpstr>
      <vt:lpstr>Wingdings</vt:lpstr>
      <vt:lpstr>华康俪金黑W8</vt:lpstr>
      <vt:lpstr>方正粗黑宋简体</vt:lpstr>
      <vt:lpstr>华文隶书</vt:lpstr>
      <vt:lpstr>Arial Unicode MS</vt:lpstr>
      <vt:lpstr>方正宋刻本秀楷简体</vt:lpstr>
      <vt:lpstr>华文仿宋</vt:lpstr>
      <vt:lpstr>Open Sans</vt:lpstr>
      <vt:lpstr>Segoe Print</vt:lpstr>
      <vt:lpstr>冬青黑体简体中文 W3</vt:lpstr>
      <vt:lpstr>Tensentype TieShanKaiShuF</vt:lpstr>
      <vt:lpstr>包图主题2</vt:lpstr>
      <vt:lpstr>PowerPoint 演示文稿</vt:lpstr>
      <vt:lpstr>PowerPoint 演示文稿</vt:lpstr>
      <vt:lpstr>PowerPoint 演示文稿</vt:lpstr>
      <vt:lpstr>一、三大改造的内容——农业</vt:lpstr>
      <vt:lpstr>一、三大改造的内容——农业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一、三大改造的内容——手工业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WPS_647443429</cp:lastModifiedBy>
  <cp:revision>231</cp:revision>
  <dcterms:created xsi:type="dcterms:W3CDTF">2017-08-18T03:02:00Z</dcterms:created>
  <dcterms:modified xsi:type="dcterms:W3CDTF">2023-03-02T00:59:31Z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KSORubyTemplateID">
    <vt:lpwstr>2</vt:lpwstr>
  </property>
  <property fmtid="{D5CDD505-2E9C-101B-9397-08002B2CF9AE}" pid="4" name="ICV">
    <vt:lpwstr>7A2A083B46874BDB864CDC4552E74FEC</vt:lpwstr>
  </property>
</Properties>
</file>